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6"/>
  </p:notesMasterIdLst>
  <p:sldIdLst>
    <p:sldId id="269" r:id="rId2"/>
    <p:sldId id="286" r:id="rId3"/>
    <p:sldId id="287" r:id="rId4"/>
    <p:sldId id="1783" r:id="rId5"/>
    <p:sldId id="1784" r:id="rId6"/>
    <p:sldId id="1768" r:id="rId7"/>
    <p:sldId id="1771" r:id="rId8"/>
    <p:sldId id="1772" r:id="rId9"/>
    <p:sldId id="1789" r:id="rId10"/>
    <p:sldId id="1787" r:id="rId11"/>
    <p:sldId id="1788" r:id="rId12"/>
    <p:sldId id="1791" r:id="rId13"/>
    <p:sldId id="1790" r:id="rId14"/>
    <p:sldId id="1754"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5A11"/>
    <a:srgbClr val="819AC6"/>
    <a:srgbClr val="4472C4"/>
    <a:srgbClr val="4C6EAE"/>
    <a:srgbClr val="7C7C7C"/>
    <a:srgbClr val="30AAC2"/>
    <a:srgbClr val="A0CC82"/>
    <a:srgbClr val="DEA178"/>
    <a:srgbClr val="76923C"/>
    <a:srgbClr val="FEFF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59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009926-4F49-461B-A7F1-203E684F7E55}" type="datetimeFigureOut">
              <a:rPr lang="zh-CN" altLang="en-US" smtClean="0"/>
              <a:t>2024/11/22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6CF962-189E-42BB-B9BB-C8C33A0D36A1}" type="slidenum">
              <a:rPr lang="zh-CN" altLang="en-US" smtClean="0"/>
              <a:t>‹N°›</a:t>
            </a:fld>
            <a:endParaRPr lang="zh-CN" altLang="en-US"/>
          </a:p>
        </p:txBody>
      </p:sp>
    </p:spTree>
    <p:extLst>
      <p:ext uri="{BB962C8B-B14F-4D97-AF65-F5344CB8AC3E}">
        <p14:creationId xmlns:p14="http://schemas.microsoft.com/office/powerpoint/2010/main" val="364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zh-CN" altLang="zh-CN" sz="1200" b="1" dirty="0"/>
              <a:t>不可撤销信用证是指开证行一经开出、在有效期内未经受益人或议付行等有关当事人同意，不得随意修改或撤销的信用证；只要受益人按信用证规定提供有关正确的单据，开证行（或其指定的银行）保证付清货款。</a:t>
            </a:r>
          </a:p>
          <a:p>
            <a:r>
              <a:rPr lang="en-US" altLang="zh-CN" sz="1200" b="1" dirty="0"/>
              <a:t>        </a:t>
            </a:r>
            <a:r>
              <a:rPr lang="zh-CN" altLang="zh-CN" sz="1200" b="1" dirty="0"/>
              <a:t>如果是可撤销信用证</a:t>
            </a:r>
            <a:r>
              <a:rPr lang="en-US" altLang="zh-CN" sz="1200" b="1" dirty="0"/>
              <a:t>revocable L/C</a:t>
            </a:r>
            <a:r>
              <a:rPr lang="zh-CN" altLang="zh-CN" sz="1200" b="1" dirty="0"/>
              <a:t>，卖方备货后，可能受到退订风险，造成损失。</a:t>
            </a:r>
            <a:endParaRPr lang="zh-CN" altLang="en-US" sz="1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zh-CN" sz="1200" b="1" dirty="0"/>
              <a:t>保兑的信用证是指开出的信用证由另一家银行担保兑付的信用证。因此</a:t>
            </a:r>
            <a:r>
              <a:rPr lang="en-US" altLang="zh-CN" sz="1200" b="1" dirty="0"/>
              <a:t>,</a:t>
            </a:r>
            <a:r>
              <a:rPr lang="zh-CN" altLang="zh-CN" sz="1200" b="1" dirty="0"/>
              <a:t>保兑信用证具有双重的银行保证。一般对不发达国家或信用普遍认为不高的国家，要求提供第三方银行担保的。如非洲国家大额业务订单，往往需要德国等银行提供保兑。</a:t>
            </a:r>
            <a:endParaRPr lang="zh-CN" altLang="en-US" dirty="0"/>
          </a:p>
        </p:txBody>
      </p:sp>
      <p:sp>
        <p:nvSpPr>
          <p:cNvPr id="4" name="Espace réservé du numéro de diapositive 3"/>
          <p:cNvSpPr>
            <a:spLocks noGrp="1"/>
          </p:cNvSpPr>
          <p:nvPr>
            <p:ph type="sldNum" sz="quarter" idx="5"/>
          </p:nvPr>
        </p:nvSpPr>
        <p:spPr/>
        <p:txBody>
          <a:bodyPr/>
          <a:lstStyle/>
          <a:p>
            <a:fld id="{E76CF962-189E-42BB-B9BB-C8C33A0D36A1}" type="slidenum">
              <a:rPr lang="zh-CN" altLang="en-US" smtClean="0"/>
              <a:t>6</a:t>
            </a:fld>
            <a:endParaRPr lang="zh-CN" altLang="en-US"/>
          </a:p>
        </p:txBody>
      </p:sp>
    </p:spTree>
    <p:extLst>
      <p:ext uri="{BB962C8B-B14F-4D97-AF65-F5344CB8AC3E}">
        <p14:creationId xmlns:p14="http://schemas.microsoft.com/office/powerpoint/2010/main" val="3638664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b="1" dirty="0">
                <a:solidFill>
                  <a:schemeClr val="bg1"/>
                </a:solidFill>
              </a:rPr>
              <a:t>即期信用证是指开证行或付款行收到符合信用证条款的汇票和单据后</a:t>
            </a:r>
            <a:r>
              <a:rPr lang="en-US" altLang="zh-CN" sz="1200" b="1" dirty="0">
                <a:solidFill>
                  <a:schemeClr val="bg1"/>
                </a:solidFill>
              </a:rPr>
              <a:t>,</a:t>
            </a:r>
            <a:r>
              <a:rPr lang="zh-CN" altLang="zh-CN" sz="1200" b="1" dirty="0">
                <a:solidFill>
                  <a:schemeClr val="bg1"/>
                </a:solidFill>
              </a:rPr>
              <a:t>立即履行付款义务的信用证，就是见单即付。即期信用证的核心是根据信用证要求，交付正确的单据。因此，卖方必须认真审证，在保证信用证与合同相符的情况下，按照信用证要求，准备相应的单据。卖方一定注意关键的时间点，如：信用证有效期、最迟装运日期、最迟交单日期等。</a:t>
            </a:r>
            <a:endParaRPr lang="en-US" altLang="zh-CN" sz="1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sz="1200" b="1" dirty="0">
                <a:solidFill>
                  <a:schemeClr val="bg1"/>
                </a:solidFill>
              </a:rPr>
              <a:t>开证行或付款行收到出口方银行寄来单据时，虽经审单相符，但不立即付款，而是等到远期付款汇票到期日才履行付款承诺的信用证。它是以即期交单、远期付款的交易合同为基础的信用证，其特点是“审单相符，到期付款”。</a:t>
            </a:r>
            <a:endParaRPr lang="zh-CN" altLang="en-US" dirty="0"/>
          </a:p>
        </p:txBody>
      </p:sp>
      <p:sp>
        <p:nvSpPr>
          <p:cNvPr id="4" name="Espace réservé du numéro de diapositive 3"/>
          <p:cNvSpPr>
            <a:spLocks noGrp="1"/>
          </p:cNvSpPr>
          <p:nvPr>
            <p:ph type="sldNum" sz="quarter" idx="5"/>
          </p:nvPr>
        </p:nvSpPr>
        <p:spPr/>
        <p:txBody>
          <a:bodyPr/>
          <a:lstStyle/>
          <a:p>
            <a:fld id="{E76CF962-189E-42BB-B9BB-C8C33A0D36A1}" type="slidenum">
              <a:rPr lang="zh-CN" altLang="en-US" smtClean="0"/>
              <a:t>7</a:t>
            </a:fld>
            <a:endParaRPr lang="zh-CN" altLang="en-US"/>
          </a:p>
        </p:txBody>
      </p:sp>
    </p:spTree>
    <p:extLst>
      <p:ext uri="{BB962C8B-B14F-4D97-AF65-F5344CB8AC3E}">
        <p14:creationId xmlns:p14="http://schemas.microsoft.com/office/powerpoint/2010/main" val="2894918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61C15E3-3861-73B5-C172-F0F9D0C6F8D6}"/>
              </a:ext>
            </a:extLst>
          </p:cNvPr>
          <p:cNvPicPr>
            <a:picLocks noChangeAspect="1"/>
          </p:cNvPicPr>
          <p:nvPr userDrawn="1"/>
        </p:nvPicPr>
        <p:blipFill>
          <a:blip r:embed="rId2"/>
          <a:stretch>
            <a:fillRect/>
          </a:stretch>
        </p:blipFill>
        <p:spPr>
          <a:xfrm>
            <a:off x="3998266" y="6047162"/>
            <a:ext cx="8193734" cy="810838"/>
          </a:xfrm>
          <a:prstGeom prst="rect">
            <a:avLst/>
          </a:prstGeom>
        </p:spPr>
      </p:pic>
    </p:spTree>
    <p:extLst>
      <p:ext uri="{BB962C8B-B14F-4D97-AF65-F5344CB8AC3E}">
        <p14:creationId xmlns:p14="http://schemas.microsoft.com/office/powerpoint/2010/main" val="2071673511"/>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98B740A4-53DC-8FEF-545A-02D6DCBFCD52}"/>
              </a:ext>
            </a:extLst>
          </p:cNvPr>
          <p:cNvSpPr>
            <a:spLocks noGrp="1"/>
          </p:cNvSpPr>
          <p:nvPr>
            <p:ph type="dt" sz="half" idx="10"/>
          </p:nvPr>
        </p:nvSpPr>
        <p:spPr/>
        <p:txBody>
          <a:bodyPr/>
          <a:lstStyle/>
          <a:p>
            <a:fld id="{8CD32553-179F-4DB6-8D18-9BF73CAE2629}" type="datetimeFigureOut">
              <a:rPr lang="en-US" smtClean="0"/>
              <a:t>11/22/2024</a:t>
            </a:fld>
            <a:endParaRPr lang="en-US"/>
          </a:p>
        </p:txBody>
      </p:sp>
      <p:sp>
        <p:nvSpPr>
          <p:cNvPr id="4" name="页脚占位符 3">
            <a:extLst>
              <a:ext uri="{FF2B5EF4-FFF2-40B4-BE49-F238E27FC236}">
                <a16:creationId xmlns:a16="http://schemas.microsoft.com/office/drawing/2014/main" id="{FBF4FC5F-F3BD-7540-E3D1-15ED65804A0C}"/>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BC7C102A-FB59-350D-92B7-FE4A037A2CBB}"/>
              </a:ext>
            </a:extLst>
          </p:cNvPr>
          <p:cNvSpPr>
            <a:spLocks noGrp="1"/>
          </p:cNvSpPr>
          <p:nvPr>
            <p:ph type="sldNum" sz="quarter" idx="12"/>
          </p:nvPr>
        </p:nvSpPr>
        <p:spPr/>
        <p:txBody>
          <a:bodyPr/>
          <a:lstStyle/>
          <a:p>
            <a:fld id="{7D5E3839-E7A7-4CF5-A0B5-DCE8D7B92058}" type="slidenum">
              <a:rPr lang="en-US" smtClean="0"/>
              <a:t>‹N°›</a:t>
            </a:fld>
            <a:endParaRPr lang="en-US"/>
          </a:p>
        </p:txBody>
      </p:sp>
      <p:grpSp>
        <p:nvGrpSpPr>
          <p:cNvPr id="6" name="组合 5">
            <a:extLst>
              <a:ext uri="{FF2B5EF4-FFF2-40B4-BE49-F238E27FC236}">
                <a16:creationId xmlns:a16="http://schemas.microsoft.com/office/drawing/2014/main" id="{824E1173-1313-37B7-4AD0-B8C8CD393471}"/>
              </a:ext>
            </a:extLst>
          </p:cNvPr>
          <p:cNvGrpSpPr/>
          <p:nvPr userDrawn="1"/>
        </p:nvGrpSpPr>
        <p:grpSpPr>
          <a:xfrm>
            <a:off x="156164" y="457200"/>
            <a:ext cx="589307" cy="5943599"/>
            <a:chOff x="223520" y="388621"/>
            <a:chExt cx="589307" cy="5943599"/>
          </a:xfrm>
        </p:grpSpPr>
        <p:sp>
          <p:nvSpPr>
            <p:cNvPr id="7" name="文本框 6">
              <a:extLst>
                <a:ext uri="{FF2B5EF4-FFF2-40B4-BE49-F238E27FC236}">
                  <a16:creationId xmlns:a16="http://schemas.microsoft.com/office/drawing/2014/main" id="{76158C0A-BEFA-6EE3-4551-D176360BAC24}"/>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8" name="直接连接符 7">
              <a:extLst>
                <a:ext uri="{FF2B5EF4-FFF2-40B4-BE49-F238E27FC236}">
                  <a16:creationId xmlns:a16="http://schemas.microsoft.com/office/drawing/2014/main" id="{1D40B9E6-3A58-3E28-E4AF-80CD1E86453E}"/>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57ED7C2F-3C13-C4F5-9706-64B3A88B8EF8}"/>
                </a:ext>
              </a:extLst>
            </p:cNvPr>
            <p:cNvSpPr txBox="1"/>
            <p:nvPr/>
          </p:nvSpPr>
          <p:spPr>
            <a:xfrm>
              <a:off x="320384" y="19429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应用背景</a:t>
              </a:r>
            </a:p>
          </p:txBody>
        </p:sp>
        <p:cxnSp>
          <p:nvCxnSpPr>
            <p:cNvPr id="10" name="直接连接符 9">
              <a:extLst>
                <a:ext uri="{FF2B5EF4-FFF2-40B4-BE49-F238E27FC236}">
                  <a16:creationId xmlns:a16="http://schemas.microsoft.com/office/drawing/2014/main" id="{4ECEE23C-595A-20A6-2542-A0EF9D4EC9FF}"/>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552CAC33-2B2E-8973-2C95-ADBAF706110D}"/>
                </a:ext>
              </a:extLst>
            </p:cNvPr>
            <p:cNvSpPr txBox="1"/>
            <p:nvPr/>
          </p:nvSpPr>
          <p:spPr>
            <a:xfrm>
              <a:off x="320361"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准备要素</a:t>
              </a:r>
            </a:p>
          </p:txBody>
        </p:sp>
        <p:cxnSp>
          <p:nvCxnSpPr>
            <p:cNvPr id="12" name="直接连接符 11">
              <a:extLst>
                <a:ext uri="{FF2B5EF4-FFF2-40B4-BE49-F238E27FC236}">
                  <a16:creationId xmlns:a16="http://schemas.microsoft.com/office/drawing/2014/main" id="{F3E41E7E-3AFB-29C7-8684-B4132665F4AF}"/>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E1F45B9B-F843-05DB-151A-63722B3BBC85}"/>
                </a:ext>
              </a:extLst>
            </p:cNvPr>
            <p:cNvSpPr txBox="1"/>
            <p:nvPr/>
          </p:nvSpPr>
          <p:spPr>
            <a:xfrm>
              <a:off x="320365" y="5184140"/>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案例分析</a:t>
              </a:r>
            </a:p>
          </p:txBody>
        </p:sp>
        <p:cxnSp>
          <p:nvCxnSpPr>
            <p:cNvPr id="14" name="直接连接符 13">
              <a:extLst>
                <a:ext uri="{FF2B5EF4-FFF2-40B4-BE49-F238E27FC236}">
                  <a16:creationId xmlns:a16="http://schemas.microsoft.com/office/drawing/2014/main" id="{F5BD07F1-800C-A685-1E23-82F64C81C098}"/>
                </a:ext>
              </a:extLst>
            </p:cNvPr>
            <p:cNvCxnSpPr>
              <a:cxnSpLocks/>
            </p:cNvCxnSpPr>
            <p:nvPr/>
          </p:nvCxnSpPr>
          <p:spPr>
            <a:xfrm>
              <a:off x="22352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6142931"/>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图片占位符 6">
            <a:extLst>
              <a:ext uri="{FF2B5EF4-FFF2-40B4-BE49-F238E27FC236}">
                <a16:creationId xmlns:a16="http://schemas.microsoft.com/office/drawing/2014/main" id="{F0A308CE-946F-43CA-92C2-A34BA84966A3}"/>
              </a:ext>
            </a:extLst>
          </p:cNvPr>
          <p:cNvSpPr>
            <a:spLocks noGrp="1"/>
          </p:cNvSpPr>
          <p:nvPr>
            <p:ph type="pic" sz="quarter" idx="13"/>
          </p:nvPr>
        </p:nvSpPr>
        <p:spPr>
          <a:xfrm>
            <a:off x="381002" y="1987822"/>
            <a:ext cx="2124717" cy="2142437"/>
          </a:xfrm>
          <a:prstGeom prst="ellipse">
            <a:avLst/>
          </a:prstGeom>
        </p:spPr>
        <p:txBody>
          <a:bodyPr/>
          <a:lstStyle/>
          <a:p>
            <a:endParaRPr lang="zh-CN" altLang="en-US"/>
          </a:p>
        </p:txBody>
      </p:sp>
      <p:sp>
        <p:nvSpPr>
          <p:cNvPr id="8" name="图片占位符 6">
            <a:extLst>
              <a:ext uri="{FF2B5EF4-FFF2-40B4-BE49-F238E27FC236}">
                <a16:creationId xmlns:a16="http://schemas.microsoft.com/office/drawing/2014/main" id="{E9D948BF-9B38-4FB2-95AD-47382CD18CC7}"/>
              </a:ext>
            </a:extLst>
          </p:cNvPr>
          <p:cNvSpPr>
            <a:spLocks noGrp="1"/>
          </p:cNvSpPr>
          <p:nvPr>
            <p:ph type="pic" sz="quarter" idx="14"/>
          </p:nvPr>
        </p:nvSpPr>
        <p:spPr>
          <a:xfrm>
            <a:off x="9538324" y="1887478"/>
            <a:ext cx="2124717" cy="2142437"/>
          </a:xfrm>
          <a:prstGeom prst="ellipse">
            <a:avLst/>
          </a:prstGeom>
        </p:spPr>
        <p:txBody>
          <a:bodyPr/>
          <a:lstStyle/>
          <a:p>
            <a:endParaRPr lang="zh-CN" altLang="en-US" dirty="0"/>
          </a:p>
        </p:txBody>
      </p:sp>
      <p:sp>
        <p:nvSpPr>
          <p:cNvPr id="9" name="图片占位符 6">
            <a:extLst>
              <a:ext uri="{FF2B5EF4-FFF2-40B4-BE49-F238E27FC236}">
                <a16:creationId xmlns:a16="http://schemas.microsoft.com/office/drawing/2014/main" id="{FF08C56D-2660-4CC6-B55C-A6ED880EF365}"/>
              </a:ext>
            </a:extLst>
          </p:cNvPr>
          <p:cNvSpPr>
            <a:spLocks noGrp="1"/>
          </p:cNvSpPr>
          <p:nvPr>
            <p:ph type="pic" sz="quarter" idx="15"/>
          </p:nvPr>
        </p:nvSpPr>
        <p:spPr>
          <a:xfrm>
            <a:off x="3433443" y="1887479"/>
            <a:ext cx="2124717" cy="2142437"/>
          </a:xfrm>
          <a:prstGeom prst="ellipse">
            <a:avLst/>
          </a:prstGeom>
        </p:spPr>
        <p:txBody>
          <a:bodyPr/>
          <a:lstStyle/>
          <a:p>
            <a:endParaRPr lang="zh-CN" altLang="en-US"/>
          </a:p>
        </p:txBody>
      </p:sp>
      <p:sp>
        <p:nvSpPr>
          <p:cNvPr id="10" name="图片占位符 6">
            <a:extLst>
              <a:ext uri="{FF2B5EF4-FFF2-40B4-BE49-F238E27FC236}">
                <a16:creationId xmlns:a16="http://schemas.microsoft.com/office/drawing/2014/main" id="{33C23E21-16D3-41CA-91B0-F773F045452D}"/>
              </a:ext>
            </a:extLst>
          </p:cNvPr>
          <p:cNvSpPr>
            <a:spLocks noGrp="1"/>
          </p:cNvSpPr>
          <p:nvPr>
            <p:ph type="pic" sz="quarter" idx="16"/>
          </p:nvPr>
        </p:nvSpPr>
        <p:spPr>
          <a:xfrm>
            <a:off x="6485883" y="1987822"/>
            <a:ext cx="2124717" cy="2142437"/>
          </a:xfrm>
          <a:prstGeom prst="ellipse">
            <a:avLst/>
          </a:prstGeom>
        </p:spPr>
        <p:txBody>
          <a:bodyPr/>
          <a:lstStyle/>
          <a:p>
            <a:endParaRPr lang="zh-CN" altLang="en-US"/>
          </a:p>
        </p:txBody>
      </p:sp>
      <p:grpSp>
        <p:nvGrpSpPr>
          <p:cNvPr id="2" name="组合 1">
            <a:extLst>
              <a:ext uri="{FF2B5EF4-FFF2-40B4-BE49-F238E27FC236}">
                <a16:creationId xmlns:a16="http://schemas.microsoft.com/office/drawing/2014/main" id="{4F5201B6-EAD4-F180-7B16-7B6707BE9246}"/>
              </a:ext>
            </a:extLst>
          </p:cNvPr>
          <p:cNvGrpSpPr/>
          <p:nvPr userDrawn="1">
            <p:custDataLst>
              <p:tags r:id="rId1"/>
            </p:custDataLst>
          </p:nvPr>
        </p:nvGrpSpPr>
        <p:grpSpPr>
          <a:xfrm>
            <a:off x="4001597" y="6045200"/>
            <a:ext cx="8190403" cy="812800"/>
            <a:chOff x="4001597" y="5613400"/>
            <a:chExt cx="8190403" cy="1244600"/>
          </a:xfrm>
        </p:grpSpPr>
        <p:sp>
          <p:nvSpPr>
            <p:cNvPr id="3" name="任意多边形: 形状 2">
              <a:extLst>
                <a:ext uri="{FF2B5EF4-FFF2-40B4-BE49-F238E27FC236}">
                  <a16:creationId xmlns:a16="http://schemas.microsoft.com/office/drawing/2014/main" id="{136D4B16-750B-7721-09C6-45287901BE5C}"/>
                </a:ext>
              </a:extLst>
            </p:cNvPr>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4" name="等腰三角形 3">
              <a:extLst>
                <a:ext uri="{FF2B5EF4-FFF2-40B4-BE49-F238E27FC236}">
                  <a16:creationId xmlns:a16="http://schemas.microsoft.com/office/drawing/2014/main" id="{3B11FCE8-57EA-230C-E1F5-0DB16C9B50BB}"/>
                </a:ext>
              </a:extLst>
            </p:cNvPr>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Tree>
    <p:extLst>
      <p:ext uri="{BB962C8B-B14F-4D97-AF65-F5344CB8AC3E}">
        <p14:creationId xmlns:p14="http://schemas.microsoft.com/office/powerpoint/2010/main" val="2721804326"/>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5049AA30-70CF-4532-8E1A-4BB3BAFBDC45}"/>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2024/11/22</a:t>
            </a:fld>
            <a:endParaRPr lang="zh-CN" altLang="en-US"/>
          </a:p>
        </p:txBody>
      </p:sp>
      <p:sp>
        <p:nvSpPr>
          <p:cNvPr id="4" name="页脚占位符 3">
            <a:extLst>
              <a:ext uri="{FF2B5EF4-FFF2-40B4-BE49-F238E27FC236}">
                <a16:creationId xmlns:a16="http://schemas.microsoft.com/office/drawing/2014/main" id="{97A48CA2-52C9-4EBC-8122-75001D4FEDE8}"/>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5AC16E85-4CEC-452A-95A7-72786DFC8D2D}"/>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6" name="矩形 5">
            <a:extLst>
              <a:ext uri="{FF2B5EF4-FFF2-40B4-BE49-F238E27FC236}">
                <a16:creationId xmlns:a16="http://schemas.microsoft.com/office/drawing/2014/main" id="{701EB357-1041-44B8-A925-47DCC0A322D0}"/>
              </a:ext>
            </a:extLst>
          </p:cNvPr>
          <p:cNvSpPr/>
          <p:nvPr userDrawn="1"/>
        </p:nvSpPr>
        <p:spPr>
          <a:xfrm>
            <a:off x="1362269" y="741785"/>
            <a:ext cx="2676331" cy="5374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a16="http://schemas.microsoft.com/office/drawing/2014/main" id="{EE682B63-F719-4114-8523-DD3CFE718779}"/>
              </a:ext>
            </a:extLst>
          </p:cNvPr>
          <p:cNvSpPr/>
          <p:nvPr userDrawn="1"/>
        </p:nvSpPr>
        <p:spPr>
          <a:xfrm>
            <a:off x="4966217" y="741785"/>
            <a:ext cx="2676331" cy="5374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a16="http://schemas.microsoft.com/office/drawing/2014/main" id="{DD55403F-B3CA-43CC-BBC0-2C3045F20F9B}"/>
              </a:ext>
            </a:extLst>
          </p:cNvPr>
          <p:cNvSpPr/>
          <p:nvPr userDrawn="1"/>
        </p:nvSpPr>
        <p:spPr>
          <a:xfrm>
            <a:off x="8570165" y="741785"/>
            <a:ext cx="2676331" cy="5374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图片占位符 11">
            <a:extLst>
              <a:ext uri="{FF2B5EF4-FFF2-40B4-BE49-F238E27FC236}">
                <a16:creationId xmlns:a16="http://schemas.microsoft.com/office/drawing/2014/main" id="{F4D88E2F-9542-487C-87E9-4338EE12B867}"/>
              </a:ext>
            </a:extLst>
          </p:cNvPr>
          <p:cNvSpPr>
            <a:spLocks noGrp="1"/>
          </p:cNvSpPr>
          <p:nvPr>
            <p:ph type="pic" sz="quarter" idx="14"/>
          </p:nvPr>
        </p:nvSpPr>
        <p:spPr>
          <a:xfrm>
            <a:off x="5406700" y="3881458"/>
            <a:ext cx="1815195" cy="1885662"/>
          </a:xfrm>
          <a:prstGeom prst="ellipse">
            <a:avLst/>
          </a:prstGeom>
        </p:spPr>
        <p:txBody>
          <a:bodyPr/>
          <a:lstStyle/>
          <a:p>
            <a:endParaRPr lang="zh-CN" altLang="en-US"/>
          </a:p>
        </p:txBody>
      </p:sp>
      <p:sp>
        <p:nvSpPr>
          <p:cNvPr id="14" name="图片占位符 11">
            <a:extLst>
              <a:ext uri="{FF2B5EF4-FFF2-40B4-BE49-F238E27FC236}">
                <a16:creationId xmlns:a16="http://schemas.microsoft.com/office/drawing/2014/main" id="{0FC9DB17-6D30-451E-9F15-0F358E99A3EA}"/>
              </a:ext>
            </a:extLst>
          </p:cNvPr>
          <p:cNvSpPr>
            <a:spLocks noGrp="1"/>
          </p:cNvSpPr>
          <p:nvPr>
            <p:ph type="pic" sz="quarter" idx="15"/>
          </p:nvPr>
        </p:nvSpPr>
        <p:spPr>
          <a:xfrm>
            <a:off x="9074603" y="1293977"/>
            <a:ext cx="1815195" cy="1885662"/>
          </a:xfrm>
          <a:prstGeom prst="ellipse">
            <a:avLst/>
          </a:prstGeom>
        </p:spPr>
        <p:txBody>
          <a:bodyPr/>
          <a:lstStyle/>
          <a:p>
            <a:endParaRPr lang="zh-CN" altLang="en-US"/>
          </a:p>
        </p:txBody>
      </p:sp>
      <p:sp>
        <p:nvSpPr>
          <p:cNvPr id="15" name="图片占位符 11">
            <a:extLst>
              <a:ext uri="{FF2B5EF4-FFF2-40B4-BE49-F238E27FC236}">
                <a16:creationId xmlns:a16="http://schemas.microsoft.com/office/drawing/2014/main" id="{6EC7C37C-B59A-4639-8175-7C7524713EC1}"/>
              </a:ext>
            </a:extLst>
          </p:cNvPr>
          <p:cNvSpPr>
            <a:spLocks noGrp="1"/>
          </p:cNvSpPr>
          <p:nvPr>
            <p:ph type="pic" sz="quarter" idx="16"/>
          </p:nvPr>
        </p:nvSpPr>
        <p:spPr>
          <a:xfrm>
            <a:off x="1779617" y="1293977"/>
            <a:ext cx="1815195" cy="1885662"/>
          </a:xfrm>
          <a:prstGeom prst="ellipse">
            <a:avLst/>
          </a:prstGeom>
        </p:spPr>
        <p:txBody>
          <a:bodyPr/>
          <a:lstStyle/>
          <a:p>
            <a:endParaRPr lang="zh-CN" altLang="en-US"/>
          </a:p>
        </p:txBody>
      </p:sp>
    </p:spTree>
    <p:extLst>
      <p:ext uri="{BB962C8B-B14F-4D97-AF65-F5344CB8AC3E}">
        <p14:creationId xmlns:p14="http://schemas.microsoft.com/office/powerpoint/2010/main" val="1988717132"/>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193872BC-F0EF-4526-828D-D60FB1189DB8}"/>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2024/11/22</a:t>
            </a:fld>
            <a:endParaRPr lang="zh-CN" altLang="en-US"/>
          </a:p>
        </p:txBody>
      </p:sp>
      <p:sp>
        <p:nvSpPr>
          <p:cNvPr id="4" name="页脚占位符 3">
            <a:extLst>
              <a:ext uri="{FF2B5EF4-FFF2-40B4-BE49-F238E27FC236}">
                <a16:creationId xmlns:a16="http://schemas.microsoft.com/office/drawing/2014/main" id="{892F3FA9-0FC6-4C63-AD50-5F759BD21247}"/>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17B3D95-8888-4C9A-B6D0-DD87C9FE8613}"/>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6" name="矩形 5">
            <a:extLst>
              <a:ext uri="{FF2B5EF4-FFF2-40B4-BE49-F238E27FC236}">
                <a16:creationId xmlns:a16="http://schemas.microsoft.com/office/drawing/2014/main" id="{02F2480D-FFE8-4F14-949D-B022DF1AC1AC}"/>
              </a:ext>
            </a:extLst>
          </p:cNvPr>
          <p:cNvSpPr/>
          <p:nvPr userDrawn="1"/>
        </p:nvSpPr>
        <p:spPr>
          <a:xfrm>
            <a:off x="6400801" y="0"/>
            <a:ext cx="5791200" cy="6858000"/>
          </a:xfrm>
          <a:prstGeom prst="rect">
            <a:avLst/>
          </a:prstGeom>
          <a:solidFill>
            <a:srgbClr val="9C0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图片占位符 7">
            <a:extLst>
              <a:ext uri="{FF2B5EF4-FFF2-40B4-BE49-F238E27FC236}">
                <a16:creationId xmlns:a16="http://schemas.microsoft.com/office/drawing/2014/main" id="{729E4E49-663A-4CE3-8F69-18F08EB0CF9B}"/>
              </a:ext>
            </a:extLst>
          </p:cNvPr>
          <p:cNvSpPr>
            <a:spLocks noGrp="1"/>
          </p:cNvSpPr>
          <p:nvPr>
            <p:ph type="pic" sz="quarter" idx="13"/>
          </p:nvPr>
        </p:nvSpPr>
        <p:spPr>
          <a:xfrm>
            <a:off x="7302759" y="1250513"/>
            <a:ext cx="4360507" cy="4356974"/>
          </a:xfrm>
          <a:prstGeom prst="ellipse">
            <a:avLst/>
          </a:prstGeom>
        </p:spPr>
        <p:txBody>
          <a:bodyPr/>
          <a:lstStyle/>
          <a:p>
            <a:endParaRPr lang="zh-CN" altLang="en-US"/>
          </a:p>
        </p:txBody>
      </p:sp>
    </p:spTree>
    <p:extLst>
      <p:ext uri="{BB962C8B-B14F-4D97-AF65-F5344CB8AC3E}">
        <p14:creationId xmlns:p14="http://schemas.microsoft.com/office/powerpoint/2010/main" val="279423995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2497CB3-C2CE-4641-B87F-F2FD80937309}"/>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2024/11/22</a:t>
            </a:fld>
            <a:endParaRPr lang="zh-CN" altLang="en-US"/>
          </a:p>
        </p:txBody>
      </p:sp>
      <p:sp>
        <p:nvSpPr>
          <p:cNvPr id="4" name="页脚占位符 3">
            <a:extLst>
              <a:ext uri="{FF2B5EF4-FFF2-40B4-BE49-F238E27FC236}">
                <a16:creationId xmlns:a16="http://schemas.microsoft.com/office/drawing/2014/main" id="{C28526A2-8C96-4700-9DF5-68D40155DFA9}"/>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6CD47F07-EACE-48A3-AC8A-4D2C9FEEEFA7}"/>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7" name="图片占位符 6">
            <a:extLst>
              <a:ext uri="{FF2B5EF4-FFF2-40B4-BE49-F238E27FC236}">
                <a16:creationId xmlns:a16="http://schemas.microsoft.com/office/drawing/2014/main" id="{1782E486-37AF-4072-90C6-074FAB0178DA}"/>
              </a:ext>
            </a:extLst>
          </p:cNvPr>
          <p:cNvSpPr>
            <a:spLocks noGrp="1"/>
          </p:cNvSpPr>
          <p:nvPr>
            <p:ph type="pic" sz="quarter" idx="13"/>
          </p:nvPr>
        </p:nvSpPr>
        <p:spPr>
          <a:xfrm>
            <a:off x="1157289" y="577850"/>
            <a:ext cx="3395663" cy="2408238"/>
          </a:xfrm>
          <a:prstGeom prst="rect">
            <a:avLst/>
          </a:prstGeom>
        </p:spPr>
        <p:txBody>
          <a:bodyPr/>
          <a:lstStyle/>
          <a:p>
            <a:endParaRPr lang="zh-CN" altLang="en-US"/>
          </a:p>
        </p:txBody>
      </p:sp>
      <p:sp>
        <p:nvSpPr>
          <p:cNvPr id="8" name="图片占位符 6">
            <a:extLst>
              <a:ext uri="{FF2B5EF4-FFF2-40B4-BE49-F238E27FC236}">
                <a16:creationId xmlns:a16="http://schemas.microsoft.com/office/drawing/2014/main" id="{81B634BD-7EED-43F7-9243-3EE6B75FE61F}"/>
              </a:ext>
            </a:extLst>
          </p:cNvPr>
          <p:cNvSpPr>
            <a:spLocks noGrp="1"/>
          </p:cNvSpPr>
          <p:nvPr>
            <p:ph type="pic" sz="quarter" idx="14"/>
          </p:nvPr>
        </p:nvSpPr>
        <p:spPr>
          <a:xfrm>
            <a:off x="1157289" y="3429000"/>
            <a:ext cx="3395663" cy="2408238"/>
          </a:xfrm>
          <a:prstGeom prst="rect">
            <a:avLst/>
          </a:prstGeom>
        </p:spPr>
        <p:txBody>
          <a:bodyPr/>
          <a:lstStyle/>
          <a:p>
            <a:endParaRPr lang="zh-CN" altLang="en-US"/>
          </a:p>
        </p:txBody>
      </p:sp>
      <p:sp>
        <p:nvSpPr>
          <p:cNvPr id="9" name="矩形 8">
            <a:extLst>
              <a:ext uri="{FF2B5EF4-FFF2-40B4-BE49-F238E27FC236}">
                <a16:creationId xmlns:a16="http://schemas.microsoft.com/office/drawing/2014/main" id="{21E158DE-D3DA-4118-BD59-F4D6A681C1B5}"/>
              </a:ext>
            </a:extLst>
          </p:cNvPr>
          <p:cNvSpPr/>
          <p:nvPr userDrawn="1"/>
        </p:nvSpPr>
        <p:spPr>
          <a:xfrm>
            <a:off x="5113178" y="577850"/>
            <a:ext cx="6512767" cy="5281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262600397"/>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2497CB3-C2CE-4641-B87F-F2FD80937309}"/>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2024/11/22</a:t>
            </a:fld>
            <a:endParaRPr lang="zh-CN" altLang="en-US"/>
          </a:p>
        </p:txBody>
      </p:sp>
      <p:sp>
        <p:nvSpPr>
          <p:cNvPr id="4" name="页脚占位符 3">
            <a:extLst>
              <a:ext uri="{FF2B5EF4-FFF2-40B4-BE49-F238E27FC236}">
                <a16:creationId xmlns:a16="http://schemas.microsoft.com/office/drawing/2014/main" id="{C28526A2-8C96-4700-9DF5-68D40155DFA9}"/>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6CD47F07-EACE-48A3-AC8A-4D2C9FEEEFA7}"/>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7" name="图片占位符 6">
            <a:extLst>
              <a:ext uri="{FF2B5EF4-FFF2-40B4-BE49-F238E27FC236}">
                <a16:creationId xmlns:a16="http://schemas.microsoft.com/office/drawing/2014/main" id="{1782E486-37AF-4072-90C6-074FAB0178DA}"/>
              </a:ext>
            </a:extLst>
          </p:cNvPr>
          <p:cNvSpPr>
            <a:spLocks noGrp="1"/>
          </p:cNvSpPr>
          <p:nvPr>
            <p:ph type="pic" sz="quarter" idx="13"/>
          </p:nvPr>
        </p:nvSpPr>
        <p:spPr>
          <a:xfrm>
            <a:off x="925626" y="577850"/>
            <a:ext cx="3395663" cy="2408238"/>
          </a:xfrm>
          <a:prstGeom prst="rect">
            <a:avLst/>
          </a:prstGeom>
        </p:spPr>
        <p:txBody>
          <a:bodyPr/>
          <a:lstStyle/>
          <a:p>
            <a:endParaRPr lang="zh-CN" altLang="en-US"/>
          </a:p>
        </p:txBody>
      </p:sp>
      <p:sp>
        <p:nvSpPr>
          <p:cNvPr id="8" name="图片占位符 6">
            <a:extLst>
              <a:ext uri="{FF2B5EF4-FFF2-40B4-BE49-F238E27FC236}">
                <a16:creationId xmlns:a16="http://schemas.microsoft.com/office/drawing/2014/main" id="{81B634BD-7EED-43F7-9243-3EE6B75FE61F}"/>
              </a:ext>
            </a:extLst>
          </p:cNvPr>
          <p:cNvSpPr>
            <a:spLocks noGrp="1"/>
          </p:cNvSpPr>
          <p:nvPr>
            <p:ph type="pic" sz="quarter" idx="14"/>
          </p:nvPr>
        </p:nvSpPr>
        <p:spPr>
          <a:xfrm>
            <a:off x="925626" y="3429000"/>
            <a:ext cx="3395663" cy="2408238"/>
          </a:xfrm>
          <a:prstGeom prst="rect">
            <a:avLst/>
          </a:prstGeom>
        </p:spPr>
        <p:txBody>
          <a:bodyPr/>
          <a:lstStyle/>
          <a:p>
            <a:endParaRPr lang="zh-CN" altLang="en-US"/>
          </a:p>
        </p:txBody>
      </p:sp>
      <p:sp>
        <p:nvSpPr>
          <p:cNvPr id="2" name="矩形 1">
            <a:extLst>
              <a:ext uri="{FF2B5EF4-FFF2-40B4-BE49-F238E27FC236}">
                <a16:creationId xmlns:a16="http://schemas.microsoft.com/office/drawing/2014/main" id="{DFF7F90F-C2D1-4636-A958-A3164A4F5EF8}"/>
              </a:ext>
            </a:extLst>
          </p:cNvPr>
          <p:cNvSpPr/>
          <p:nvPr userDrawn="1"/>
        </p:nvSpPr>
        <p:spPr>
          <a:xfrm>
            <a:off x="566057" y="279920"/>
            <a:ext cx="4114800" cy="585962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图片占位符 9">
            <a:extLst>
              <a:ext uri="{FF2B5EF4-FFF2-40B4-BE49-F238E27FC236}">
                <a16:creationId xmlns:a16="http://schemas.microsoft.com/office/drawing/2014/main" id="{F282809C-45BA-42F0-80BE-B6ED7919AEDA}"/>
              </a:ext>
            </a:extLst>
          </p:cNvPr>
          <p:cNvSpPr>
            <a:spLocks noGrp="1"/>
          </p:cNvSpPr>
          <p:nvPr>
            <p:ph type="pic" sz="quarter" idx="15"/>
          </p:nvPr>
        </p:nvSpPr>
        <p:spPr>
          <a:xfrm>
            <a:off x="4908550" y="279402"/>
            <a:ext cx="6940551" cy="5859463"/>
          </a:xfrm>
        </p:spPr>
        <p:txBody>
          <a:bodyPr/>
          <a:lstStyle/>
          <a:p>
            <a:endParaRPr lang="en-US"/>
          </a:p>
        </p:txBody>
      </p:sp>
    </p:spTree>
    <p:extLst>
      <p:ext uri="{BB962C8B-B14F-4D97-AF65-F5344CB8AC3E}">
        <p14:creationId xmlns:p14="http://schemas.microsoft.com/office/powerpoint/2010/main" val="1013209680"/>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F0B3DB69-ABBB-48AC-A8E4-FB30440ABB53}"/>
              </a:ext>
            </a:extLst>
          </p:cNvPr>
          <p:cNvSpPr>
            <a:spLocks noGrp="1"/>
          </p:cNvSpPr>
          <p:nvPr>
            <p:ph type="dt" sz="half" idx="10"/>
          </p:nvPr>
        </p:nvSpPr>
        <p:spPr/>
        <p:txBody>
          <a:bodyPr/>
          <a:lstStyle/>
          <a:p>
            <a:fld id="{8CD32553-179F-4DB6-8D18-9BF73CAE2629}" type="datetimeFigureOut">
              <a:rPr lang="en-US" smtClean="0"/>
              <a:t>11/22/2024</a:t>
            </a:fld>
            <a:endParaRPr lang="en-US"/>
          </a:p>
        </p:txBody>
      </p:sp>
      <p:sp>
        <p:nvSpPr>
          <p:cNvPr id="4" name="页脚占位符 3">
            <a:extLst>
              <a:ext uri="{FF2B5EF4-FFF2-40B4-BE49-F238E27FC236}">
                <a16:creationId xmlns:a16="http://schemas.microsoft.com/office/drawing/2014/main" id="{5F935A95-6181-479D-A8A2-0DC167D9553C}"/>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F276F4D5-FB9F-4084-9654-37A743B6F5E1}"/>
              </a:ext>
            </a:extLst>
          </p:cNvPr>
          <p:cNvSpPr>
            <a:spLocks noGrp="1"/>
          </p:cNvSpPr>
          <p:nvPr>
            <p:ph type="sldNum" sz="quarter" idx="12"/>
          </p:nvPr>
        </p:nvSpPr>
        <p:spPr/>
        <p:txBody>
          <a:bodyPr/>
          <a:lstStyle/>
          <a:p>
            <a:fld id="{7D5E3839-E7A7-4CF5-A0B5-DCE8D7B92058}" type="slidenum">
              <a:rPr lang="en-US" smtClean="0"/>
              <a:t>‹N°›</a:t>
            </a:fld>
            <a:endParaRPr lang="en-US"/>
          </a:p>
        </p:txBody>
      </p:sp>
      <p:sp>
        <p:nvSpPr>
          <p:cNvPr id="6" name="矩形 5">
            <a:extLst>
              <a:ext uri="{FF2B5EF4-FFF2-40B4-BE49-F238E27FC236}">
                <a16:creationId xmlns:a16="http://schemas.microsoft.com/office/drawing/2014/main" id="{0EEC0EC5-2552-42D4-9942-353129C73AE8}"/>
              </a:ext>
            </a:extLst>
          </p:cNvPr>
          <p:cNvSpPr/>
          <p:nvPr userDrawn="1"/>
        </p:nvSpPr>
        <p:spPr>
          <a:xfrm>
            <a:off x="0" y="285817"/>
            <a:ext cx="5635691" cy="6572185"/>
          </a:xfrm>
          <a:prstGeom prst="rect">
            <a:avLst/>
          </a:prstGeom>
          <a:solidFill>
            <a:srgbClr val="9C0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矩形 7">
            <a:extLst>
              <a:ext uri="{FF2B5EF4-FFF2-40B4-BE49-F238E27FC236}">
                <a16:creationId xmlns:a16="http://schemas.microsoft.com/office/drawing/2014/main" id="{6711DB7F-F04D-4941-9122-8D85E0CCF0CA}"/>
              </a:ext>
            </a:extLst>
          </p:cNvPr>
          <p:cNvSpPr/>
          <p:nvPr userDrawn="1"/>
        </p:nvSpPr>
        <p:spPr>
          <a:xfrm>
            <a:off x="335903" y="545065"/>
            <a:ext cx="4963884" cy="59938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组合 1">
            <a:extLst>
              <a:ext uri="{FF2B5EF4-FFF2-40B4-BE49-F238E27FC236}">
                <a16:creationId xmlns:a16="http://schemas.microsoft.com/office/drawing/2014/main" id="{72D86384-7D59-9DD7-CED1-775E5A18E76F}"/>
              </a:ext>
            </a:extLst>
          </p:cNvPr>
          <p:cNvGrpSpPr/>
          <p:nvPr userDrawn="1">
            <p:custDataLst>
              <p:tags r:id="rId1"/>
            </p:custDataLst>
          </p:nvPr>
        </p:nvGrpSpPr>
        <p:grpSpPr>
          <a:xfrm>
            <a:off x="4001597" y="6045200"/>
            <a:ext cx="8190403" cy="812800"/>
            <a:chOff x="4001597" y="5613400"/>
            <a:chExt cx="8190403" cy="1244600"/>
          </a:xfrm>
        </p:grpSpPr>
        <p:sp>
          <p:nvSpPr>
            <p:cNvPr id="7" name="任意多边形: 形状 6">
              <a:extLst>
                <a:ext uri="{FF2B5EF4-FFF2-40B4-BE49-F238E27FC236}">
                  <a16:creationId xmlns:a16="http://schemas.microsoft.com/office/drawing/2014/main" id="{81845CAC-9B98-BC1B-3366-E8640E8A0F40}"/>
                </a:ext>
              </a:extLst>
            </p:cNvPr>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等腰三角形 8">
              <a:extLst>
                <a:ext uri="{FF2B5EF4-FFF2-40B4-BE49-F238E27FC236}">
                  <a16:creationId xmlns:a16="http://schemas.microsoft.com/office/drawing/2014/main" id="{F97A1A77-E2EB-7871-BA40-B9C64D1D0E97}"/>
                </a:ext>
              </a:extLst>
            </p:cNvPr>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Tree>
    <p:extLst>
      <p:ext uri="{BB962C8B-B14F-4D97-AF65-F5344CB8AC3E}">
        <p14:creationId xmlns:p14="http://schemas.microsoft.com/office/powerpoint/2010/main" val="69046960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1E199313-6EC4-479F-953B-1D42A9F3A2D0}"/>
              </a:ext>
            </a:extLst>
          </p:cNvPr>
          <p:cNvSpPr>
            <a:spLocks noGrp="1"/>
          </p:cNvSpPr>
          <p:nvPr>
            <p:ph type="dt" sz="half" idx="10"/>
          </p:nvPr>
        </p:nvSpPr>
        <p:spPr>
          <a:xfrm>
            <a:off x="838200" y="6356352"/>
            <a:ext cx="2743200" cy="365125"/>
          </a:xfrm>
          <a:prstGeom prst="rect">
            <a:avLst/>
          </a:prstGeom>
        </p:spPr>
        <p:txBody>
          <a:bodyPr/>
          <a:lstStyle/>
          <a:p>
            <a:fld id="{65B3B18B-F101-4444-8B41-D668577F218C}" type="datetimeFigureOut">
              <a:rPr lang="zh-CN" altLang="en-US" smtClean="0"/>
              <a:t>2024/11/22</a:t>
            </a:fld>
            <a:endParaRPr lang="zh-CN" altLang="en-US"/>
          </a:p>
        </p:txBody>
      </p:sp>
      <p:sp>
        <p:nvSpPr>
          <p:cNvPr id="4" name="页脚占位符 3">
            <a:extLst>
              <a:ext uri="{FF2B5EF4-FFF2-40B4-BE49-F238E27FC236}">
                <a16:creationId xmlns:a16="http://schemas.microsoft.com/office/drawing/2014/main" id="{F4F04492-1289-4BD1-8CDA-C01110E6D3AA}"/>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FE440A86-C54E-4A72-B06F-DFDE38BEE778}"/>
              </a:ext>
            </a:extLst>
          </p:cNvPr>
          <p:cNvSpPr>
            <a:spLocks noGrp="1"/>
          </p:cNvSpPr>
          <p:nvPr>
            <p:ph type="sldNum" sz="quarter" idx="12"/>
          </p:nvPr>
        </p:nvSpPr>
        <p:spPr>
          <a:xfrm>
            <a:off x="8610600" y="6356352"/>
            <a:ext cx="2743200" cy="365125"/>
          </a:xfrm>
          <a:prstGeom prst="rect">
            <a:avLst/>
          </a:prstGeom>
        </p:spPr>
        <p:txBody>
          <a:bodyPr/>
          <a:lstStyle/>
          <a:p>
            <a:fld id="{A0026628-A573-4D74-8670-3D2CE412BC51}" type="slidenum">
              <a:rPr lang="zh-CN" altLang="en-US" smtClean="0"/>
              <a:t>‹N°›</a:t>
            </a:fld>
            <a:endParaRPr lang="zh-CN" altLang="en-US"/>
          </a:p>
        </p:txBody>
      </p:sp>
      <p:sp>
        <p:nvSpPr>
          <p:cNvPr id="6" name="矩形 5">
            <a:extLst>
              <a:ext uri="{FF2B5EF4-FFF2-40B4-BE49-F238E27FC236}">
                <a16:creationId xmlns:a16="http://schemas.microsoft.com/office/drawing/2014/main" id="{9AB23735-9DE2-4B1C-B94B-E39CAEA018FF}"/>
              </a:ext>
            </a:extLst>
          </p:cNvPr>
          <p:cNvSpPr/>
          <p:nvPr userDrawn="1"/>
        </p:nvSpPr>
        <p:spPr>
          <a:xfrm>
            <a:off x="692799" y="328777"/>
            <a:ext cx="10806404" cy="6027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图片占位符 7">
            <a:extLst>
              <a:ext uri="{FF2B5EF4-FFF2-40B4-BE49-F238E27FC236}">
                <a16:creationId xmlns:a16="http://schemas.microsoft.com/office/drawing/2014/main" id="{C2C107B6-39C6-455D-9681-800F3A186239}"/>
              </a:ext>
            </a:extLst>
          </p:cNvPr>
          <p:cNvSpPr>
            <a:spLocks noGrp="1"/>
          </p:cNvSpPr>
          <p:nvPr>
            <p:ph type="pic" sz="quarter" idx="13"/>
          </p:nvPr>
        </p:nvSpPr>
        <p:spPr>
          <a:xfrm>
            <a:off x="4295120" y="1362270"/>
            <a:ext cx="4315479" cy="4113569"/>
          </a:xfrm>
          <a:prstGeom prst="ellipse">
            <a:avLst/>
          </a:prstGeom>
        </p:spPr>
        <p:txBody>
          <a:bodyPr/>
          <a:lstStyle/>
          <a:p>
            <a:endParaRPr lang="zh-CN" altLang="en-US"/>
          </a:p>
        </p:txBody>
      </p:sp>
    </p:spTree>
    <p:extLst>
      <p:ext uri="{BB962C8B-B14F-4D97-AF65-F5344CB8AC3E}">
        <p14:creationId xmlns:p14="http://schemas.microsoft.com/office/powerpoint/2010/main" val="2465589965"/>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819AC6"/>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162798-34F4-4632-93D8-EB822C737A4A}"/>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F7C6AFE4-AA64-4344-BBD4-DFD8B565B9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C516B226-842E-474E-9062-CFFC30A6E0C0}"/>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CD32553-179F-4DB6-8D18-9BF73CAE2629}" type="datetimeFigureOut">
              <a:rPr lang="en-US" smtClean="0"/>
              <a:t>11/22/2024</a:t>
            </a:fld>
            <a:endParaRPr lang="en-US"/>
          </a:p>
        </p:txBody>
      </p:sp>
      <p:sp>
        <p:nvSpPr>
          <p:cNvPr id="5" name="页脚占位符 4">
            <a:extLst>
              <a:ext uri="{FF2B5EF4-FFF2-40B4-BE49-F238E27FC236}">
                <a16:creationId xmlns:a16="http://schemas.microsoft.com/office/drawing/2014/main" id="{C1A31403-5C9C-4614-95C5-BC22A9864F8D}"/>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9375F85F-65C0-4D2D-BFA2-587A5D669A46}"/>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5E3839-E7A7-4CF5-A0B5-DCE8D7B92058}" type="slidenum">
              <a:rPr lang="en-US" smtClean="0"/>
              <a:t>‹N°›</a:t>
            </a:fld>
            <a:endParaRPr lang="en-US"/>
          </a:p>
        </p:txBody>
      </p:sp>
    </p:spTree>
    <p:extLst>
      <p:ext uri="{BB962C8B-B14F-4D97-AF65-F5344CB8AC3E}">
        <p14:creationId xmlns:p14="http://schemas.microsoft.com/office/powerpoint/2010/main" val="842399353"/>
      </p:ext>
    </p:extLst>
  </p:cSld>
  <p:clrMap bg1="lt1" tx1="dk1" bg2="lt2" tx2="dk2" accent1="accent1" accent2="accent2" accent3="accent3" accent4="accent4" accent5="accent5" accent6="accent6" hlink="hlink" folHlink="folHlink"/>
  <p:sldLayoutIdLst>
    <p:sldLayoutId id="2147483662" r:id="rId1"/>
    <p:sldLayoutId id="2147483670" r:id="rId2"/>
    <p:sldLayoutId id="2147483663" r:id="rId3"/>
    <p:sldLayoutId id="2147483664" r:id="rId4"/>
    <p:sldLayoutId id="2147483665" r:id="rId5"/>
    <p:sldLayoutId id="2147483666" r:id="rId6"/>
    <p:sldLayoutId id="2147483667" r:id="rId7"/>
    <p:sldLayoutId id="2147483668" r:id="rId8"/>
    <p:sldLayoutId id="2147483669" r:id="rId9"/>
  </p:sldLayoutIdLst>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3EAF51B-C661-A935-1A11-CE4C2A095E51}"/>
              </a:ext>
            </a:extLst>
          </p:cNvPr>
          <p:cNvSpPr txBox="1"/>
          <p:nvPr/>
        </p:nvSpPr>
        <p:spPr>
          <a:xfrm>
            <a:off x="751840" y="1076960"/>
            <a:ext cx="10688320" cy="1446550"/>
          </a:xfrm>
          <a:prstGeom prst="rect">
            <a:avLst/>
          </a:prstGeom>
          <a:noFill/>
        </p:spPr>
        <p:txBody>
          <a:bodyPr wrap="square" rtlCol="0">
            <a:spAutoFit/>
          </a:bodyPr>
          <a:lstStyle/>
          <a:p>
            <a:pPr algn="ctr"/>
            <a:r>
              <a:rPr lang="fr-FR" altLang="zh-CN" sz="4400" b="1" dirty="0">
                <a:solidFill>
                  <a:schemeClr val="bg1"/>
                </a:solidFill>
              </a:rPr>
              <a:t>5  Mode de paiement</a:t>
            </a:r>
          </a:p>
          <a:p>
            <a:pPr algn="ctr"/>
            <a:r>
              <a:rPr lang="fr-FR" altLang="zh-CN" sz="4400" b="1" dirty="0">
                <a:solidFill>
                  <a:schemeClr val="bg1"/>
                </a:solidFill>
              </a:rPr>
              <a:t>  </a:t>
            </a:r>
          </a:p>
        </p:txBody>
      </p:sp>
      <p:sp>
        <p:nvSpPr>
          <p:cNvPr id="3" name="文本框 2">
            <a:extLst>
              <a:ext uri="{FF2B5EF4-FFF2-40B4-BE49-F238E27FC236}">
                <a16:creationId xmlns:a16="http://schemas.microsoft.com/office/drawing/2014/main" id="{367D6371-B08D-59C8-DBFB-D81310ED2244}"/>
              </a:ext>
            </a:extLst>
          </p:cNvPr>
          <p:cNvSpPr txBox="1"/>
          <p:nvPr/>
        </p:nvSpPr>
        <p:spPr>
          <a:xfrm>
            <a:off x="6924040" y="5608320"/>
            <a:ext cx="5267960" cy="707886"/>
          </a:xfrm>
          <a:prstGeom prst="rect">
            <a:avLst/>
          </a:prstGeom>
          <a:noFill/>
        </p:spPr>
        <p:txBody>
          <a:bodyPr wrap="square" rtlCol="0">
            <a:spAutoFit/>
          </a:bodyPr>
          <a:lstStyle/>
          <a:p>
            <a:r>
              <a:rPr lang="zh-CN" altLang="en-US" sz="4000" b="1" dirty="0">
                <a:solidFill>
                  <a:schemeClr val="bg1"/>
                </a:solidFill>
              </a:rPr>
              <a:t>法语商务应用文写作</a:t>
            </a:r>
          </a:p>
        </p:txBody>
      </p:sp>
      <p:pic>
        <p:nvPicPr>
          <p:cNvPr id="4" name="Image 3">
            <a:extLst>
              <a:ext uri="{FF2B5EF4-FFF2-40B4-BE49-F238E27FC236}">
                <a16:creationId xmlns:a16="http://schemas.microsoft.com/office/drawing/2014/main" id="{718C78F0-D3CD-B2DA-E6C1-CF5C4DE38635}"/>
              </a:ext>
            </a:extLst>
          </p:cNvPr>
          <p:cNvPicPr>
            <a:picLocks noChangeAspect="1"/>
          </p:cNvPicPr>
          <p:nvPr/>
        </p:nvPicPr>
        <p:blipFill>
          <a:blip r:embed="rId2"/>
          <a:stretch>
            <a:fillRect/>
          </a:stretch>
        </p:blipFill>
        <p:spPr>
          <a:xfrm>
            <a:off x="2150143" y="2523510"/>
            <a:ext cx="7273486" cy="2589866"/>
          </a:xfrm>
          <a:prstGeom prst="rect">
            <a:avLst/>
          </a:prstGeom>
        </p:spPr>
      </p:pic>
    </p:spTree>
    <p:extLst>
      <p:ext uri="{BB962C8B-B14F-4D97-AF65-F5344CB8AC3E}">
        <p14:creationId xmlns:p14="http://schemas.microsoft.com/office/powerpoint/2010/main" val="1268555430"/>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015999" y="496371"/>
            <a:ext cx="8961120" cy="1446550"/>
          </a:xfrm>
          <a:prstGeom prst="rect">
            <a:avLst/>
          </a:prstGeom>
          <a:noFill/>
        </p:spPr>
        <p:txBody>
          <a:bodyPr wrap="square" rtlCol="0">
            <a:spAutoFit/>
          </a:bodyPr>
          <a:lstStyle/>
          <a:p>
            <a:r>
              <a:rPr lang="zh-CN" altLang="en-US" sz="4400" b="1" dirty="0">
                <a:solidFill>
                  <a:schemeClr val="bg1"/>
                </a:solidFill>
              </a:rPr>
              <a:t> 对卖家有利的付款方式</a:t>
            </a:r>
            <a:endParaRPr lang="en-US" altLang="zh-CN" sz="4400" b="1" dirty="0">
              <a:solidFill>
                <a:schemeClr val="bg1"/>
              </a:solidFill>
            </a:endParaRPr>
          </a:p>
          <a:p>
            <a:endParaRPr lang="zh-CN" altLang="en-US" sz="4400" b="1" dirty="0">
              <a:solidFill>
                <a:schemeClr val="bg1"/>
              </a:solidFill>
            </a:endParaRPr>
          </a:p>
        </p:txBody>
      </p:sp>
      <p:sp>
        <p:nvSpPr>
          <p:cNvPr id="6" name="内容占位符 2">
            <a:extLst>
              <a:ext uri="{FF2B5EF4-FFF2-40B4-BE49-F238E27FC236}">
                <a16:creationId xmlns:a16="http://schemas.microsoft.com/office/drawing/2014/main" id="{24294129-DDFC-657C-7198-22F0A9FD0A6B}"/>
              </a:ext>
            </a:extLst>
          </p:cNvPr>
          <p:cNvSpPr txBox="1">
            <a:spLocks/>
          </p:cNvSpPr>
          <p:nvPr/>
        </p:nvSpPr>
        <p:spPr>
          <a:xfrm>
            <a:off x="1143000" y="1760221"/>
            <a:ext cx="10815320" cy="3919218"/>
          </a:xfrm>
          <a:prstGeom prst="rect">
            <a:avLst/>
          </a:prstGeom>
          <a:solidFill>
            <a:schemeClr val="bg1"/>
          </a:solidFill>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Arial" panose="020B0604020202020204" pitchFamily="34" charset="0"/>
              <a:buAutoNum type="arabicPeriod"/>
            </a:pPr>
            <a:r>
              <a:rPr kumimoji="0" lang="fr-FR" altLang="zh-CN" sz="30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paiement intégral par T/T </a:t>
            </a:r>
            <a:r>
              <a:rPr kumimoji="0" lang="fr-FR" altLang="zh-CN" sz="300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apr</a:t>
            </a:r>
            <a:r>
              <a:rPr lang="fr-FR"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ès le contrat/ l’expédition </a:t>
            </a:r>
          </a:p>
          <a:p>
            <a:pPr>
              <a:buFont typeface="Arial" panose="020B0604020202020204" pitchFamily="34" charset="0"/>
              <a:buNone/>
            </a:pPr>
            <a:r>
              <a:rPr lang="fr-FR"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2. 50</a:t>
            </a:r>
            <a:r>
              <a:rPr lang="en-US"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fr-FR"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 Paiement à l’avance par T/T après le contrat et 50</a:t>
            </a:r>
            <a:r>
              <a:rPr lang="en-US"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 %</a:t>
            </a:r>
            <a:r>
              <a:rPr lang="fr-FR"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 par T/T avant l’expédition </a:t>
            </a:r>
          </a:p>
          <a:p>
            <a:pPr>
              <a:buNone/>
            </a:pPr>
            <a:r>
              <a:rPr lang="fr-FR"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3.30</a:t>
            </a:r>
            <a:r>
              <a:rPr lang="en-US"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fr-FR"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 Paiement à l’avance par T/T après le contrat et 70</a:t>
            </a:r>
            <a:r>
              <a:rPr lang="en-US"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 %</a:t>
            </a:r>
            <a:r>
              <a:rPr lang="fr-FR"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 par L/C à vue, irrévocable et confirmé après le contrat. </a:t>
            </a:r>
          </a:p>
          <a:p>
            <a:pPr>
              <a:buNone/>
            </a:pPr>
            <a:r>
              <a:rPr lang="fr-FR"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4.100</a:t>
            </a:r>
            <a:r>
              <a:rPr lang="en-US"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 </a:t>
            </a:r>
            <a:r>
              <a:rPr lang="fr-FR"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L/C à vue irrévocable après le contrat</a:t>
            </a:r>
          </a:p>
          <a:p>
            <a:pPr>
              <a:buNone/>
            </a:pPr>
            <a:r>
              <a:rPr lang="fr-FR"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5.30% par T/T, 70</a:t>
            </a:r>
            <a:r>
              <a:rPr lang="en-US"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fr-FR" altLang="zh-CN" sz="30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 par L/C irrévocable à usance</a:t>
            </a:r>
          </a:p>
        </p:txBody>
      </p:sp>
      <p:grpSp>
        <p:nvGrpSpPr>
          <p:cNvPr id="4" name="组合 20">
            <a:extLst>
              <a:ext uri="{FF2B5EF4-FFF2-40B4-BE49-F238E27FC236}">
                <a16:creationId xmlns:a16="http://schemas.microsoft.com/office/drawing/2014/main" id="{9F5146FF-8902-4D0F-71BD-C540C50903F2}"/>
              </a:ext>
            </a:extLst>
          </p:cNvPr>
          <p:cNvGrpSpPr/>
          <p:nvPr/>
        </p:nvGrpSpPr>
        <p:grpSpPr>
          <a:xfrm>
            <a:off x="233680" y="388621"/>
            <a:ext cx="579161" cy="5943599"/>
            <a:chOff x="233680" y="388621"/>
            <a:chExt cx="579161" cy="5943599"/>
          </a:xfrm>
        </p:grpSpPr>
        <p:sp>
          <p:nvSpPr>
            <p:cNvPr id="7" name="文本框 2">
              <a:extLst>
                <a:ext uri="{FF2B5EF4-FFF2-40B4-BE49-F238E27FC236}">
                  <a16:creationId xmlns:a16="http://schemas.microsoft.com/office/drawing/2014/main" id="{88BE6688-73E1-F434-4673-7924683C8F05}"/>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3" name="直接连接符 4">
              <a:extLst>
                <a:ext uri="{FF2B5EF4-FFF2-40B4-BE49-F238E27FC236}">
                  <a16:creationId xmlns:a16="http://schemas.microsoft.com/office/drawing/2014/main" id="{B190EF5B-0CAE-55AC-642C-95DAC1A7801E}"/>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7">
              <a:extLst>
                <a:ext uri="{FF2B5EF4-FFF2-40B4-BE49-F238E27FC236}">
                  <a16:creationId xmlns:a16="http://schemas.microsoft.com/office/drawing/2014/main" id="{683D04C6-E3D7-E878-E95E-2E1401D71F43}"/>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6" name="直接连接符 8">
              <a:extLst>
                <a:ext uri="{FF2B5EF4-FFF2-40B4-BE49-F238E27FC236}">
                  <a16:creationId xmlns:a16="http://schemas.microsoft.com/office/drawing/2014/main" id="{C71AE50D-A134-1E36-2B62-029294D2A0DF}"/>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9">
              <a:extLst>
                <a:ext uri="{FF2B5EF4-FFF2-40B4-BE49-F238E27FC236}">
                  <a16:creationId xmlns:a16="http://schemas.microsoft.com/office/drawing/2014/main" id="{743E777D-7712-DE2E-D3B5-ACE49D29C4C1}"/>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8" name="直接连接符 10">
              <a:extLst>
                <a:ext uri="{FF2B5EF4-FFF2-40B4-BE49-F238E27FC236}">
                  <a16:creationId xmlns:a16="http://schemas.microsoft.com/office/drawing/2014/main" id="{7D947751-66E2-0093-9528-2753E1691846}"/>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1">
              <a:extLst>
                <a:ext uri="{FF2B5EF4-FFF2-40B4-BE49-F238E27FC236}">
                  <a16:creationId xmlns:a16="http://schemas.microsoft.com/office/drawing/2014/main" id="{E117CF82-5634-5866-8AEF-4F96AEF3F38E}"/>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0" name="直接连接符 13">
              <a:extLst>
                <a:ext uri="{FF2B5EF4-FFF2-40B4-BE49-F238E27FC236}">
                  <a16:creationId xmlns:a16="http://schemas.microsoft.com/office/drawing/2014/main" id="{DE0132FB-2BA7-C849-7930-54E92A5CC41D}"/>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5027874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8B980-343E-37D4-B3BF-82A39E383616}"/>
            </a:ext>
          </a:extLst>
        </p:cNvPr>
        <p:cNvGrpSpPr/>
        <p:nvPr/>
      </p:nvGrpSpPr>
      <p:grpSpPr>
        <a:xfrm>
          <a:off x="0" y="0"/>
          <a:ext cx="0" cy="0"/>
          <a:chOff x="0" y="0"/>
          <a:chExt cx="0" cy="0"/>
        </a:xfrm>
      </p:grpSpPr>
      <p:sp>
        <p:nvSpPr>
          <p:cNvPr id="2" name="文本框 1">
            <a:extLst>
              <a:ext uri="{FF2B5EF4-FFF2-40B4-BE49-F238E27FC236}">
                <a16:creationId xmlns:a16="http://schemas.microsoft.com/office/drawing/2014/main" id="{192EB802-A02F-312C-D402-629D6515015D}"/>
              </a:ext>
            </a:extLst>
          </p:cNvPr>
          <p:cNvSpPr txBox="1"/>
          <p:nvPr/>
        </p:nvSpPr>
        <p:spPr>
          <a:xfrm>
            <a:off x="1015999" y="496371"/>
            <a:ext cx="8961120" cy="1446550"/>
          </a:xfrm>
          <a:prstGeom prst="rect">
            <a:avLst/>
          </a:prstGeom>
          <a:noFill/>
        </p:spPr>
        <p:txBody>
          <a:bodyPr wrap="square" rtlCol="0">
            <a:spAutoFit/>
          </a:bodyPr>
          <a:lstStyle/>
          <a:p>
            <a:r>
              <a:rPr lang="zh-CN" altLang="en-US" sz="4400" b="1" dirty="0">
                <a:solidFill>
                  <a:schemeClr val="bg1"/>
                </a:solidFill>
              </a:rPr>
              <a:t> 案例</a:t>
            </a:r>
            <a:r>
              <a:rPr lang="en-US" altLang="zh-CN" sz="4400" b="1" dirty="0">
                <a:solidFill>
                  <a:schemeClr val="bg1"/>
                </a:solidFill>
              </a:rPr>
              <a:t>1</a:t>
            </a:r>
          </a:p>
          <a:p>
            <a:endParaRPr lang="zh-CN" altLang="en-US" sz="4400" b="1" dirty="0">
              <a:solidFill>
                <a:schemeClr val="bg1"/>
              </a:solidFill>
            </a:endParaRPr>
          </a:p>
        </p:txBody>
      </p:sp>
      <p:sp>
        <p:nvSpPr>
          <p:cNvPr id="6" name="内容占位符 2">
            <a:extLst>
              <a:ext uri="{FF2B5EF4-FFF2-40B4-BE49-F238E27FC236}">
                <a16:creationId xmlns:a16="http://schemas.microsoft.com/office/drawing/2014/main" id="{80EB8E1A-6A81-B023-CBAF-A2A84680B004}"/>
              </a:ext>
            </a:extLst>
          </p:cNvPr>
          <p:cNvSpPr txBox="1">
            <a:spLocks/>
          </p:cNvSpPr>
          <p:nvPr/>
        </p:nvSpPr>
        <p:spPr>
          <a:xfrm>
            <a:off x="1295400" y="1942921"/>
            <a:ext cx="9880601" cy="3167558"/>
          </a:xfrm>
          <a:prstGeom prst="rect">
            <a:avLst/>
          </a:prstGeom>
          <a:solidFill>
            <a:schemeClr val="bg1"/>
          </a:solidFill>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Font typeface="Arial" panose="020B0604020202020204" pitchFamily="34" charset="0"/>
              <a:buNone/>
            </a:pPr>
            <a:endParaRPr lang="fr-FR" altLang="zh-CN" sz="3200" dirty="0">
              <a:solidFill>
                <a:prstClr val="black"/>
              </a:solidFill>
              <a:latin typeface="Times New Roman" panose="02020603050405020304" pitchFamily="18" charset="0"/>
              <a:cs typeface="Times New Roman" panose="02020603050405020304" pitchFamily="18" charset="0"/>
            </a:endParaRPr>
          </a:p>
        </p:txBody>
      </p:sp>
      <p:grpSp>
        <p:nvGrpSpPr>
          <p:cNvPr id="31" name="组合 20">
            <a:extLst>
              <a:ext uri="{FF2B5EF4-FFF2-40B4-BE49-F238E27FC236}">
                <a16:creationId xmlns:a16="http://schemas.microsoft.com/office/drawing/2014/main" id="{E7DD1306-C92C-A00D-A4F8-C6357C10C6B3}"/>
              </a:ext>
            </a:extLst>
          </p:cNvPr>
          <p:cNvGrpSpPr/>
          <p:nvPr/>
        </p:nvGrpSpPr>
        <p:grpSpPr>
          <a:xfrm>
            <a:off x="233680" y="388621"/>
            <a:ext cx="579161" cy="5943599"/>
            <a:chOff x="233680" y="388621"/>
            <a:chExt cx="579161" cy="5943599"/>
          </a:xfrm>
        </p:grpSpPr>
        <p:sp>
          <p:nvSpPr>
            <p:cNvPr id="32" name="文本框 2">
              <a:extLst>
                <a:ext uri="{FF2B5EF4-FFF2-40B4-BE49-F238E27FC236}">
                  <a16:creationId xmlns:a16="http://schemas.microsoft.com/office/drawing/2014/main" id="{00C755EE-22E3-E090-B9F2-429AE1C361EB}"/>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33" name="直接连接符 4">
              <a:extLst>
                <a:ext uri="{FF2B5EF4-FFF2-40B4-BE49-F238E27FC236}">
                  <a16:creationId xmlns:a16="http://schemas.microsoft.com/office/drawing/2014/main" id="{24F1A5A0-7A14-9137-AB55-BDF942DFF393}"/>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7">
              <a:extLst>
                <a:ext uri="{FF2B5EF4-FFF2-40B4-BE49-F238E27FC236}">
                  <a16:creationId xmlns:a16="http://schemas.microsoft.com/office/drawing/2014/main" id="{B5429B99-4716-5A3E-CBAD-00D1BFF1A6BE}"/>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35" name="直接连接符 8">
              <a:extLst>
                <a:ext uri="{FF2B5EF4-FFF2-40B4-BE49-F238E27FC236}">
                  <a16:creationId xmlns:a16="http://schemas.microsoft.com/office/drawing/2014/main" id="{10E2C4C1-FD6A-3954-4E37-06B021238300}"/>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9">
              <a:extLst>
                <a:ext uri="{FF2B5EF4-FFF2-40B4-BE49-F238E27FC236}">
                  <a16:creationId xmlns:a16="http://schemas.microsoft.com/office/drawing/2014/main" id="{086C3E6D-0352-14D7-C07D-1BF6BFD70C1A}"/>
                </a:ext>
              </a:extLst>
            </p:cNvPr>
            <p:cNvSpPr txBox="1"/>
            <p:nvPr/>
          </p:nvSpPr>
          <p:spPr>
            <a:xfrm>
              <a:off x="320365" y="355346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37" name="直接连接符 10">
              <a:extLst>
                <a:ext uri="{FF2B5EF4-FFF2-40B4-BE49-F238E27FC236}">
                  <a16:creationId xmlns:a16="http://schemas.microsoft.com/office/drawing/2014/main" id="{2BBFA3E2-3474-9BE5-42B9-EF5E41241E95}"/>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文本框 11">
              <a:extLst>
                <a:ext uri="{FF2B5EF4-FFF2-40B4-BE49-F238E27FC236}">
                  <a16:creationId xmlns:a16="http://schemas.microsoft.com/office/drawing/2014/main" id="{C97BAE90-4B50-CD29-4B67-EF136953DB06}"/>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39" name="直接连接符 13">
              <a:extLst>
                <a:ext uri="{FF2B5EF4-FFF2-40B4-BE49-F238E27FC236}">
                  <a16:creationId xmlns:a16="http://schemas.microsoft.com/office/drawing/2014/main" id="{903E3207-48AE-2B96-C37B-9BCDE79B1FDF}"/>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40" name="Image 39">
            <a:extLst>
              <a:ext uri="{FF2B5EF4-FFF2-40B4-BE49-F238E27FC236}">
                <a16:creationId xmlns:a16="http://schemas.microsoft.com/office/drawing/2014/main" id="{82197F99-462F-5C42-F0F9-260BF49103E0}"/>
              </a:ext>
            </a:extLst>
          </p:cNvPr>
          <p:cNvPicPr>
            <a:picLocks noChangeAspect="1"/>
          </p:cNvPicPr>
          <p:nvPr/>
        </p:nvPicPr>
        <p:blipFill>
          <a:blip r:embed="rId2"/>
          <a:stretch>
            <a:fillRect/>
          </a:stretch>
        </p:blipFill>
        <p:spPr>
          <a:xfrm>
            <a:off x="-852742" y="193041"/>
            <a:ext cx="13044742" cy="3789678"/>
          </a:xfrm>
          <a:prstGeom prst="rect">
            <a:avLst/>
          </a:prstGeom>
        </p:spPr>
      </p:pic>
    </p:spTree>
    <p:extLst>
      <p:ext uri="{BB962C8B-B14F-4D97-AF65-F5344CB8AC3E}">
        <p14:creationId xmlns:p14="http://schemas.microsoft.com/office/powerpoint/2010/main" val="87406390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A511B-B2A1-E788-AA13-2D40F539E20E}"/>
            </a:ext>
          </a:extLst>
        </p:cNvPr>
        <p:cNvGrpSpPr/>
        <p:nvPr/>
      </p:nvGrpSpPr>
      <p:grpSpPr>
        <a:xfrm>
          <a:off x="0" y="0"/>
          <a:ext cx="0" cy="0"/>
          <a:chOff x="0" y="0"/>
          <a:chExt cx="0" cy="0"/>
        </a:xfrm>
      </p:grpSpPr>
      <p:sp>
        <p:nvSpPr>
          <p:cNvPr id="2" name="文本框 1">
            <a:extLst>
              <a:ext uri="{FF2B5EF4-FFF2-40B4-BE49-F238E27FC236}">
                <a16:creationId xmlns:a16="http://schemas.microsoft.com/office/drawing/2014/main" id="{7E0DAD5D-04DB-EDA8-5F9F-B9C514B375EE}"/>
              </a:ext>
            </a:extLst>
          </p:cNvPr>
          <p:cNvSpPr txBox="1"/>
          <p:nvPr/>
        </p:nvSpPr>
        <p:spPr>
          <a:xfrm>
            <a:off x="1015999" y="496371"/>
            <a:ext cx="8961120" cy="1446550"/>
          </a:xfrm>
          <a:prstGeom prst="rect">
            <a:avLst/>
          </a:prstGeom>
          <a:noFill/>
        </p:spPr>
        <p:txBody>
          <a:bodyPr wrap="square" rtlCol="0">
            <a:spAutoFit/>
          </a:bodyPr>
          <a:lstStyle/>
          <a:p>
            <a:r>
              <a:rPr lang="zh-CN" altLang="en-US" sz="4400" b="1" dirty="0">
                <a:solidFill>
                  <a:schemeClr val="bg1"/>
                </a:solidFill>
              </a:rPr>
              <a:t> 案例</a:t>
            </a:r>
            <a:r>
              <a:rPr lang="en-US" altLang="zh-CN" sz="4400" b="1" dirty="0">
                <a:solidFill>
                  <a:schemeClr val="bg1"/>
                </a:solidFill>
              </a:rPr>
              <a:t>2</a:t>
            </a:r>
          </a:p>
          <a:p>
            <a:endParaRPr lang="zh-CN" altLang="en-US" sz="4400" b="1" dirty="0">
              <a:solidFill>
                <a:schemeClr val="bg1"/>
              </a:solidFill>
            </a:endParaRPr>
          </a:p>
        </p:txBody>
      </p:sp>
      <p:sp>
        <p:nvSpPr>
          <p:cNvPr id="6" name="内容占位符 2">
            <a:extLst>
              <a:ext uri="{FF2B5EF4-FFF2-40B4-BE49-F238E27FC236}">
                <a16:creationId xmlns:a16="http://schemas.microsoft.com/office/drawing/2014/main" id="{40EAE1A2-1446-5145-BDAD-4ECAD8BE90B7}"/>
              </a:ext>
            </a:extLst>
          </p:cNvPr>
          <p:cNvSpPr txBox="1">
            <a:spLocks/>
          </p:cNvSpPr>
          <p:nvPr/>
        </p:nvSpPr>
        <p:spPr>
          <a:xfrm>
            <a:off x="1295400" y="2016582"/>
            <a:ext cx="9880601" cy="3167558"/>
          </a:xfrm>
          <a:prstGeom prst="rect">
            <a:avLst/>
          </a:prstGeom>
          <a:solidFill>
            <a:schemeClr val="bg1"/>
          </a:solidFill>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Font typeface="Arial" panose="020B0604020202020204" pitchFamily="34" charset="0"/>
              <a:buNone/>
            </a:pPr>
            <a:endParaRPr lang="fr-FR" altLang="zh-CN" sz="3200" dirty="0">
              <a:solidFill>
                <a:prstClr val="black"/>
              </a:solidFill>
              <a:latin typeface="Times New Roman" panose="02020603050405020304" pitchFamily="18" charset="0"/>
              <a:cs typeface="Times New Roman" panose="02020603050405020304" pitchFamily="18" charset="0"/>
            </a:endParaRPr>
          </a:p>
        </p:txBody>
      </p:sp>
      <p:grpSp>
        <p:nvGrpSpPr>
          <p:cNvPr id="31" name="组合 20">
            <a:extLst>
              <a:ext uri="{FF2B5EF4-FFF2-40B4-BE49-F238E27FC236}">
                <a16:creationId xmlns:a16="http://schemas.microsoft.com/office/drawing/2014/main" id="{B6CF64BE-C2B2-C0DA-CA31-B883890607D7}"/>
              </a:ext>
            </a:extLst>
          </p:cNvPr>
          <p:cNvGrpSpPr/>
          <p:nvPr/>
        </p:nvGrpSpPr>
        <p:grpSpPr>
          <a:xfrm>
            <a:off x="233680" y="388621"/>
            <a:ext cx="579161" cy="5943599"/>
            <a:chOff x="233680" y="388621"/>
            <a:chExt cx="579161" cy="5943599"/>
          </a:xfrm>
        </p:grpSpPr>
        <p:sp>
          <p:nvSpPr>
            <p:cNvPr id="32" name="文本框 2">
              <a:extLst>
                <a:ext uri="{FF2B5EF4-FFF2-40B4-BE49-F238E27FC236}">
                  <a16:creationId xmlns:a16="http://schemas.microsoft.com/office/drawing/2014/main" id="{EC30C480-3236-F957-224C-ABD9A983B12B}"/>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33" name="直接连接符 4">
              <a:extLst>
                <a:ext uri="{FF2B5EF4-FFF2-40B4-BE49-F238E27FC236}">
                  <a16:creationId xmlns:a16="http://schemas.microsoft.com/office/drawing/2014/main" id="{24195C55-FD39-F4BB-48BF-4EF18481A3E6}"/>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7">
              <a:extLst>
                <a:ext uri="{FF2B5EF4-FFF2-40B4-BE49-F238E27FC236}">
                  <a16:creationId xmlns:a16="http://schemas.microsoft.com/office/drawing/2014/main" id="{3E6CD9D4-DF8C-BCE3-F259-711F56B7BC03}"/>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35" name="直接连接符 8">
              <a:extLst>
                <a:ext uri="{FF2B5EF4-FFF2-40B4-BE49-F238E27FC236}">
                  <a16:creationId xmlns:a16="http://schemas.microsoft.com/office/drawing/2014/main" id="{CB5BD26A-7B5E-0221-D04A-2C983E9A27C6}"/>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9">
              <a:extLst>
                <a:ext uri="{FF2B5EF4-FFF2-40B4-BE49-F238E27FC236}">
                  <a16:creationId xmlns:a16="http://schemas.microsoft.com/office/drawing/2014/main" id="{4A10EE44-5C33-C06B-AF51-976914F2BBE2}"/>
                </a:ext>
              </a:extLst>
            </p:cNvPr>
            <p:cNvSpPr txBox="1"/>
            <p:nvPr/>
          </p:nvSpPr>
          <p:spPr>
            <a:xfrm>
              <a:off x="320365" y="355346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37" name="直接连接符 10">
              <a:extLst>
                <a:ext uri="{FF2B5EF4-FFF2-40B4-BE49-F238E27FC236}">
                  <a16:creationId xmlns:a16="http://schemas.microsoft.com/office/drawing/2014/main" id="{FDB640A9-B553-5FB0-26A6-77CC30EE4107}"/>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文本框 11">
              <a:extLst>
                <a:ext uri="{FF2B5EF4-FFF2-40B4-BE49-F238E27FC236}">
                  <a16:creationId xmlns:a16="http://schemas.microsoft.com/office/drawing/2014/main" id="{650AECB7-19B5-C59A-C74A-27F07AF8F09C}"/>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39" name="直接连接符 13">
              <a:extLst>
                <a:ext uri="{FF2B5EF4-FFF2-40B4-BE49-F238E27FC236}">
                  <a16:creationId xmlns:a16="http://schemas.microsoft.com/office/drawing/2014/main" id="{39D79DF1-27D8-C724-C8B7-6A8AB970A4E0}"/>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Image 2">
            <a:extLst>
              <a:ext uri="{FF2B5EF4-FFF2-40B4-BE49-F238E27FC236}">
                <a16:creationId xmlns:a16="http://schemas.microsoft.com/office/drawing/2014/main" id="{DB6117F1-6850-5AC1-1E99-22C496711F52}"/>
              </a:ext>
            </a:extLst>
          </p:cNvPr>
          <p:cNvPicPr>
            <a:picLocks noChangeAspect="1"/>
          </p:cNvPicPr>
          <p:nvPr/>
        </p:nvPicPr>
        <p:blipFill>
          <a:blip r:embed="rId2"/>
          <a:stretch>
            <a:fillRect/>
          </a:stretch>
        </p:blipFill>
        <p:spPr>
          <a:xfrm>
            <a:off x="-717525" y="388621"/>
            <a:ext cx="11813822" cy="3922376"/>
          </a:xfrm>
          <a:prstGeom prst="rect">
            <a:avLst/>
          </a:prstGeom>
        </p:spPr>
      </p:pic>
    </p:spTree>
    <p:extLst>
      <p:ext uri="{BB962C8B-B14F-4D97-AF65-F5344CB8AC3E}">
        <p14:creationId xmlns:p14="http://schemas.microsoft.com/office/powerpoint/2010/main" val="1434820104"/>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1DE5C-BA09-D66B-4052-923DA3925573}"/>
            </a:ext>
          </a:extLst>
        </p:cNvPr>
        <p:cNvGrpSpPr/>
        <p:nvPr/>
      </p:nvGrpSpPr>
      <p:grpSpPr>
        <a:xfrm>
          <a:off x="0" y="0"/>
          <a:ext cx="0" cy="0"/>
          <a:chOff x="0" y="0"/>
          <a:chExt cx="0" cy="0"/>
        </a:xfrm>
      </p:grpSpPr>
      <p:sp>
        <p:nvSpPr>
          <p:cNvPr id="6" name="内容占位符 2">
            <a:extLst>
              <a:ext uri="{FF2B5EF4-FFF2-40B4-BE49-F238E27FC236}">
                <a16:creationId xmlns:a16="http://schemas.microsoft.com/office/drawing/2014/main" id="{F4F9556D-7DA4-ABB3-304B-D7888788B995}"/>
              </a:ext>
            </a:extLst>
          </p:cNvPr>
          <p:cNvSpPr txBox="1">
            <a:spLocks/>
          </p:cNvSpPr>
          <p:nvPr/>
        </p:nvSpPr>
        <p:spPr>
          <a:xfrm>
            <a:off x="1295400" y="1942921"/>
            <a:ext cx="9880601" cy="1867079"/>
          </a:xfrm>
          <a:prstGeom prst="rect">
            <a:avLst/>
          </a:prstGeom>
          <a:solidFill>
            <a:schemeClr val="bg1"/>
          </a:solidFill>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Font typeface="Arial" panose="020B0604020202020204" pitchFamily="34" charset="0"/>
              <a:buNone/>
            </a:pPr>
            <a:endParaRPr lang="fr-FR" altLang="zh-CN" sz="3200" dirty="0">
              <a:solidFill>
                <a:prstClr val="black"/>
              </a:solidFill>
              <a:latin typeface="Times New Roman" panose="02020603050405020304" pitchFamily="18" charset="0"/>
              <a:cs typeface="Times New Roman" panose="02020603050405020304" pitchFamily="18" charset="0"/>
            </a:endParaRPr>
          </a:p>
        </p:txBody>
      </p:sp>
      <p:grpSp>
        <p:nvGrpSpPr>
          <p:cNvPr id="3" name="组合 1">
            <a:extLst>
              <a:ext uri="{FF2B5EF4-FFF2-40B4-BE49-F238E27FC236}">
                <a16:creationId xmlns:a16="http://schemas.microsoft.com/office/drawing/2014/main" id="{141E83AE-5BC7-0D49-FE65-2BCEC4B89F07}"/>
              </a:ext>
            </a:extLst>
          </p:cNvPr>
          <p:cNvGrpSpPr/>
          <p:nvPr/>
        </p:nvGrpSpPr>
        <p:grpSpPr>
          <a:xfrm>
            <a:off x="233680" y="388621"/>
            <a:ext cx="579161" cy="5943599"/>
            <a:chOff x="233680" y="388621"/>
            <a:chExt cx="579161" cy="5943599"/>
          </a:xfrm>
        </p:grpSpPr>
        <p:sp>
          <p:nvSpPr>
            <p:cNvPr id="4" name="文本框 2">
              <a:extLst>
                <a:ext uri="{FF2B5EF4-FFF2-40B4-BE49-F238E27FC236}">
                  <a16:creationId xmlns:a16="http://schemas.microsoft.com/office/drawing/2014/main" id="{0B33BCFC-DE4D-9E4A-4C43-83E77FE2281E}"/>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5" name="直接连接符 3">
              <a:extLst>
                <a:ext uri="{FF2B5EF4-FFF2-40B4-BE49-F238E27FC236}">
                  <a16:creationId xmlns:a16="http://schemas.microsoft.com/office/drawing/2014/main" id="{A0C2AEDF-079E-114E-746D-2C3E554C0A87}"/>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4">
              <a:extLst>
                <a:ext uri="{FF2B5EF4-FFF2-40B4-BE49-F238E27FC236}">
                  <a16:creationId xmlns:a16="http://schemas.microsoft.com/office/drawing/2014/main" id="{71AAE7B2-DE7D-E70F-AABC-0BA18C693029}"/>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8" name="直接连接符 5">
              <a:extLst>
                <a:ext uri="{FF2B5EF4-FFF2-40B4-BE49-F238E27FC236}">
                  <a16:creationId xmlns:a16="http://schemas.microsoft.com/office/drawing/2014/main" id="{90BC8A74-BC29-3F8A-9AA0-1EB0C33363CE}"/>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6">
              <a:extLst>
                <a:ext uri="{FF2B5EF4-FFF2-40B4-BE49-F238E27FC236}">
                  <a16:creationId xmlns:a16="http://schemas.microsoft.com/office/drawing/2014/main" id="{03C7B8F3-F154-1CCF-4D29-9794F5408121}"/>
                </a:ext>
              </a:extLst>
            </p:cNvPr>
            <p:cNvSpPr txBox="1"/>
            <p:nvPr/>
          </p:nvSpPr>
          <p:spPr>
            <a:xfrm>
              <a:off x="320365" y="3553461"/>
              <a:ext cx="492443" cy="1148080"/>
            </a:xfrm>
            <a:prstGeom prst="rect">
              <a:avLst/>
            </a:prstGeom>
            <a:solidFill>
              <a:srgbClr val="8FAADC"/>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0" name="直接连接符 7">
              <a:extLst>
                <a:ext uri="{FF2B5EF4-FFF2-40B4-BE49-F238E27FC236}">
                  <a16:creationId xmlns:a16="http://schemas.microsoft.com/office/drawing/2014/main" id="{20D273C7-4864-94A0-E559-959BFE2C6DBC}"/>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8">
              <a:extLst>
                <a:ext uri="{FF2B5EF4-FFF2-40B4-BE49-F238E27FC236}">
                  <a16:creationId xmlns:a16="http://schemas.microsoft.com/office/drawing/2014/main" id="{8E5E2DDE-10BB-E885-9F9E-6D822F8B022F}"/>
                </a:ext>
              </a:extLst>
            </p:cNvPr>
            <p:cNvSpPr txBox="1"/>
            <p:nvPr/>
          </p:nvSpPr>
          <p:spPr>
            <a:xfrm>
              <a:off x="320361" y="5184140"/>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12" name="直接连接符 9">
              <a:extLst>
                <a:ext uri="{FF2B5EF4-FFF2-40B4-BE49-F238E27FC236}">
                  <a16:creationId xmlns:a16="http://schemas.microsoft.com/office/drawing/2014/main" id="{5092E8A6-D724-C61B-EF72-9B8A5C970E7E}"/>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 name="Image 1">
            <a:extLst>
              <a:ext uri="{FF2B5EF4-FFF2-40B4-BE49-F238E27FC236}">
                <a16:creationId xmlns:a16="http://schemas.microsoft.com/office/drawing/2014/main" id="{8133885A-596B-DEB9-9BEA-A913B12F3AB9}"/>
              </a:ext>
            </a:extLst>
          </p:cNvPr>
          <p:cNvPicPr>
            <a:picLocks noChangeAspect="1"/>
          </p:cNvPicPr>
          <p:nvPr/>
        </p:nvPicPr>
        <p:blipFill>
          <a:blip r:embed="rId2"/>
          <a:stretch>
            <a:fillRect/>
          </a:stretch>
        </p:blipFill>
        <p:spPr>
          <a:xfrm>
            <a:off x="1611769" y="1924782"/>
            <a:ext cx="8680311" cy="2055314"/>
          </a:xfrm>
          <a:prstGeom prst="rect">
            <a:avLst/>
          </a:prstGeom>
        </p:spPr>
      </p:pic>
    </p:spTree>
    <p:extLst>
      <p:ext uri="{BB962C8B-B14F-4D97-AF65-F5344CB8AC3E}">
        <p14:creationId xmlns:p14="http://schemas.microsoft.com/office/powerpoint/2010/main" val="248110945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B0FE8C8-0FF0-298E-1F83-D5AD4E74B95F}"/>
              </a:ext>
            </a:extLst>
          </p:cNvPr>
          <p:cNvSpPr/>
          <p:nvPr/>
        </p:nvSpPr>
        <p:spPr>
          <a:xfrm>
            <a:off x="815469" y="636392"/>
            <a:ext cx="10907682" cy="60262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gn="just">
              <a:lnSpc>
                <a:spcPts val="1900"/>
              </a:lnSpc>
              <a:spcAft>
                <a:spcPts val="1000"/>
              </a:spcAft>
            </a:pPr>
            <a:r>
              <a:rPr lang="zh-CN" altLang="zh-CN" sz="1800" dirty="0">
                <a:effectLst/>
                <a:ea typeface="宋体" panose="02010600030101010101" pitchFamily="2" charset="-122"/>
                <a:cs typeface="Times New Roman" panose="02020603050405020304" pitchFamily="18" charset="0"/>
              </a:rPr>
              <a:t>人工智能正在悄然改变我们的生活。</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技术能够将重复性和时间密集型的任务自动化；可以通过分析大量数据，帮助人们做出更明智的决策；可以根据个人偏好和行为模式提供定制化的服务和产品，提高用户体验。</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助手，</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辅学，</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翻译，</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驾驶等让生活更加便利。虽然人工智能的发展也带来了一些挑战，如就业影响、隐私问题和伦理问题，但总体而言，它为人类社会带来了许多有益的改变。生活在</a:t>
            </a:r>
            <a:r>
              <a:rPr lang="fr-FR" altLang="zh-CN" sz="1800" dirty="0">
                <a:effectLst/>
                <a:ea typeface="宋体" panose="02010600030101010101" pitchFamily="2" charset="-122"/>
                <a:cs typeface="Times New Roman" panose="02020603050405020304" pitchFamily="18" charset="0"/>
              </a:rPr>
              <a:t>AI</a:t>
            </a:r>
            <a:r>
              <a:rPr lang="zh-CN" altLang="zh-CN" sz="1800" dirty="0">
                <a:effectLst/>
                <a:ea typeface="宋体" panose="02010600030101010101" pitchFamily="2" charset="-122"/>
                <a:cs typeface="Times New Roman" panose="02020603050405020304" pitchFamily="18" charset="0"/>
              </a:rPr>
              <a:t>时代的我们，应学会理性看待科技，拥抱技术。</a:t>
            </a:r>
            <a:endParaRPr lang="zh-CN" altLang="en-US" sz="1350" dirty="0"/>
          </a:p>
        </p:txBody>
      </p:sp>
      <p:pic>
        <p:nvPicPr>
          <p:cNvPr id="18" name="图片 17">
            <a:extLst>
              <a:ext uri="{FF2B5EF4-FFF2-40B4-BE49-F238E27FC236}">
                <a16:creationId xmlns:a16="http://schemas.microsoft.com/office/drawing/2014/main" id="{AFD30DCF-1E75-3A91-D05E-B674D89A5222}"/>
              </a:ext>
            </a:extLst>
          </p:cNvPr>
          <p:cNvPicPr>
            <a:picLocks noChangeAspect="1"/>
          </p:cNvPicPr>
          <p:nvPr/>
        </p:nvPicPr>
        <p:blipFill>
          <a:blip r:embed="rId2"/>
          <a:stretch>
            <a:fillRect/>
          </a:stretch>
        </p:blipFill>
        <p:spPr>
          <a:xfrm>
            <a:off x="8661242" y="636392"/>
            <a:ext cx="2936050" cy="2443162"/>
          </a:xfrm>
          <a:prstGeom prst="rect">
            <a:avLst/>
          </a:prstGeom>
        </p:spPr>
      </p:pic>
      <p:sp>
        <p:nvSpPr>
          <p:cNvPr id="19" name="文本框 18">
            <a:extLst>
              <a:ext uri="{FF2B5EF4-FFF2-40B4-BE49-F238E27FC236}">
                <a16:creationId xmlns:a16="http://schemas.microsoft.com/office/drawing/2014/main" id="{43D8D123-DB1F-5098-58AC-AE4A700B683C}"/>
              </a:ext>
            </a:extLst>
          </p:cNvPr>
          <p:cNvSpPr txBox="1"/>
          <p:nvPr/>
        </p:nvSpPr>
        <p:spPr>
          <a:xfrm>
            <a:off x="4237310" y="1334753"/>
            <a:ext cx="2032000" cy="523220"/>
          </a:xfrm>
          <a:prstGeom prst="rect">
            <a:avLst/>
          </a:prstGeom>
          <a:noFill/>
        </p:spPr>
        <p:txBody>
          <a:bodyPr wrap="square" rtlCol="0">
            <a:spAutoFit/>
          </a:bodyPr>
          <a:lstStyle/>
          <a:p>
            <a:r>
              <a:rPr lang="zh-CN" altLang="en-US" sz="2800" dirty="0">
                <a:solidFill>
                  <a:srgbClr val="C55A11"/>
                </a:solidFill>
              </a:rPr>
              <a:t>思政小课堂</a:t>
            </a:r>
          </a:p>
        </p:txBody>
      </p:sp>
      <p:sp>
        <p:nvSpPr>
          <p:cNvPr id="5" name="矩形 4">
            <a:extLst>
              <a:ext uri="{FF2B5EF4-FFF2-40B4-BE49-F238E27FC236}">
                <a16:creationId xmlns:a16="http://schemas.microsoft.com/office/drawing/2014/main" id="{0C9864B1-793C-C5D2-EE2C-BD595F403DA3}"/>
              </a:ext>
            </a:extLst>
          </p:cNvPr>
          <p:cNvSpPr/>
          <p:nvPr/>
        </p:nvSpPr>
        <p:spPr>
          <a:xfrm>
            <a:off x="6003633" y="2967335"/>
            <a:ext cx="184730" cy="923330"/>
          </a:xfrm>
          <a:prstGeom prst="rect">
            <a:avLst/>
          </a:prstGeom>
          <a:noFill/>
        </p:spPr>
        <p:txBody>
          <a:bodyPr wrap="none" lIns="91440" tIns="45720" rIns="91440" bIns="45720">
            <a:spAutoFit/>
          </a:bodyPr>
          <a:lstStyle/>
          <a:p>
            <a:pPr algn="ctr"/>
            <a:endParaRPr lang="zh-CN" altLang="en-US" sz="5400" b="1" cap="none" spc="0" dirty="0">
              <a:ln w="22225">
                <a:solidFill>
                  <a:schemeClr val="accent2"/>
                </a:solidFill>
                <a:prstDash val="solid"/>
              </a:ln>
              <a:solidFill>
                <a:schemeClr val="accent2">
                  <a:lumMod val="40000"/>
                  <a:lumOff val="60000"/>
                </a:schemeClr>
              </a:solidFill>
              <a:effectLst/>
            </a:endParaRPr>
          </a:p>
        </p:txBody>
      </p:sp>
      <p:pic>
        <p:nvPicPr>
          <p:cNvPr id="4" name="Image 3">
            <a:extLst>
              <a:ext uri="{FF2B5EF4-FFF2-40B4-BE49-F238E27FC236}">
                <a16:creationId xmlns:a16="http://schemas.microsoft.com/office/drawing/2014/main" id="{FF0CE6E7-CDBD-D607-3288-6F1D81D8D6C7}"/>
              </a:ext>
            </a:extLst>
          </p:cNvPr>
          <p:cNvPicPr>
            <a:picLocks noChangeAspect="1"/>
          </p:cNvPicPr>
          <p:nvPr/>
        </p:nvPicPr>
        <p:blipFill>
          <a:blip r:embed="rId3"/>
          <a:stretch>
            <a:fillRect/>
          </a:stretch>
        </p:blipFill>
        <p:spPr>
          <a:xfrm>
            <a:off x="1287072" y="2170730"/>
            <a:ext cx="9096448" cy="3214370"/>
          </a:xfrm>
          <a:prstGeom prst="rect">
            <a:avLst/>
          </a:prstGeom>
        </p:spPr>
      </p:pic>
    </p:spTree>
    <p:extLst>
      <p:ext uri="{BB962C8B-B14F-4D97-AF65-F5344CB8AC3E}">
        <p14:creationId xmlns:p14="http://schemas.microsoft.com/office/powerpoint/2010/main" val="16839812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493520" y="577940"/>
            <a:ext cx="8961120" cy="769441"/>
          </a:xfrm>
          <a:prstGeom prst="rect">
            <a:avLst/>
          </a:prstGeom>
          <a:noFill/>
        </p:spPr>
        <p:txBody>
          <a:bodyPr wrap="square" rtlCol="0">
            <a:spAutoFit/>
          </a:bodyPr>
          <a:lstStyle/>
          <a:p>
            <a:r>
              <a:rPr lang="en-US" altLang="zh-CN" sz="4400" b="1" dirty="0" err="1">
                <a:solidFill>
                  <a:schemeClr val="bg1"/>
                </a:solidFill>
              </a:rPr>
              <a:t>Objectifs</a:t>
            </a:r>
            <a:endParaRPr lang="zh-CN" altLang="en-US" sz="4400" b="1" dirty="0">
              <a:solidFill>
                <a:schemeClr val="bg1"/>
              </a:solidFill>
            </a:endParaRPr>
          </a:p>
        </p:txBody>
      </p:sp>
      <p:graphicFrame>
        <p:nvGraphicFramePr>
          <p:cNvPr id="4" name="表格 3">
            <a:extLst>
              <a:ext uri="{FF2B5EF4-FFF2-40B4-BE49-F238E27FC236}">
                <a16:creationId xmlns:a16="http://schemas.microsoft.com/office/drawing/2014/main" id="{6FBAC15C-CC38-636B-0619-19CE11216046}"/>
              </a:ext>
            </a:extLst>
          </p:cNvPr>
          <p:cNvGraphicFramePr>
            <a:graphicFrameLocks noGrp="1"/>
          </p:cNvGraphicFramePr>
          <p:nvPr>
            <p:extLst>
              <p:ext uri="{D42A27DB-BD31-4B8C-83A1-F6EECF244321}">
                <p14:modId xmlns:p14="http://schemas.microsoft.com/office/powerpoint/2010/main" val="2470187902"/>
              </p:ext>
            </p:extLst>
          </p:nvPr>
        </p:nvGraphicFramePr>
        <p:xfrm>
          <a:off x="1316046" y="1897698"/>
          <a:ext cx="10642274" cy="4267200"/>
        </p:xfrm>
        <a:graphic>
          <a:graphicData uri="http://schemas.openxmlformats.org/drawingml/2006/table">
            <a:tbl>
              <a:tblPr firstRow="1" firstCol="1" bandRow="1"/>
              <a:tblGrid>
                <a:gridCol w="1825018">
                  <a:extLst>
                    <a:ext uri="{9D8B030D-6E8A-4147-A177-3AD203B41FA5}">
                      <a16:colId xmlns:a16="http://schemas.microsoft.com/office/drawing/2014/main" val="2105340103"/>
                    </a:ext>
                  </a:extLst>
                </a:gridCol>
                <a:gridCol w="8817256">
                  <a:extLst>
                    <a:ext uri="{9D8B030D-6E8A-4147-A177-3AD203B41FA5}">
                      <a16:colId xmlns:a16="http://schemas.microsoft.com/office/drawing/2014/main" val="2654953569"/>
                    </a:ext>
                  </a:extLst>
                </a:gridCol>
              </a:tblGrid>
              <a:tr h="0">
                <a:tc>
                  <a:txBody>
                    <a:bodyPr/>
                    <a:lstStyle/>
                    <a:p>
                      <a:pPr algn="just"/>
                      <a:r>
                        <a:rPr lang="zh-CN" sz="28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知识目标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75000"/>
                      </a:schemeClr>
                    </a:solidFill>
                  </a:tcPr>
                </a:tc>
                <a:tc>
                  <a:txBody>
                    <a:bodyPr/>
                    <a:lstStyle/>
                    <a:p>
                      <a:pPr algn="just"/>
                      <a:r>
                        <a:rPr lang="zh-CN" altLang="en-US" sz="2800" kern="100" dirty="0">
                          <a:effectLst/>
                          <a:latin typeface="等线" panose="02010600030101010101" pitchFamily="2" charset="-122"/>
                          <a:ea typeface="+mn-ea"/>
                          <a:cs typeface="Times New Roman" panose="02020603050405020304" pitchFamily="18" charset="0"/>
                        </a:rPr>
                        <a:t>掌握阐述国际结算的常用术语、词汇和重点句型；</a:t>
                      </a:r>
                    </a:p>
                    <a:p>
                      <a:pPr algn="just"/>
                      <a:r>
                        <a:rPr lang="zh-CN" altLang="en-US" sz="2800" kern="100" dirty="0">
                          <a:effectLst/>
                          <a:latin typeface="等线" panose="02010600030101010101" pitchFamily="2" charset="-122"/>
                          <a:ea typeface="+mn-ea"/>
                          <a:cs typeface="Times New Roman" panose="02020603050405020304" pitchFamily="18" charset="0"/>
                        </a:rPr>
                        <a:t>掌握结算信函的基本结构；</a:t>
                      </a:r>
                    </a:p>
                    <a:p>
                      <a:pPr algn="just"/>
                      <a:r>
                        <a:rPr lang="zh-CN" altLang="en-US" sz="2800" kern="100" dirty="0">
                          <a:effectLst/>
                          <a:latin typeface="等线" panose="02010600030101010101" pitchFamily="2" charset="-122"/>
                          <a:ea typeface="+mn-ea"/>
                          <a:cs typeface="Times New Roman" panose="02020603050405020304" pitchFamily="18" charset="0"/>
                        </a:rPr>
                        <a:t>掌握书面函件的沟通技巧；</a:t>
                      </a:r>
                      <a:endParaRPr lang="en-US" altLang="zh-CN" sz="2800" kern="100" dirty="0">
                        <a:effectLst/>
                        <a:latin typeface="等线" panose="02010600030101010101" pitchFamily="2" charset="-122"/>
                        <a:ea typeface="+mn-ea"/>
                        <a:cs typeface="Times New Roman" panose="02020603050405020304" pitchFamily="18" charset="0"/>
                      </a:endParaRPr>
                    </a:p>
                    <a:p>
                      <a:pPr algn="just"/>
                      <a:r>
                        <a:rPr lang="zh-CN" altLang="en-US" sz="2800" kern="100" dirty="0">
                          <a:effectLst/>
                          <a:latin typeface="等线" panose="02010600030101010101" pitchFamily="2" charset="-122"/>
                          <a:ea typeface="+mn-ea"/>
                          <a:cs typeface="Times New Roman" panose="02020603050405020304" pitchFamily="18" charset="0"/>
                        </a:rPr>
                        <a:t>知道对卖方有利的付款方式；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97195455"/>
                  </a:ext>
                </a:extLst>
              </a:tr>
              <a:tr h="0">
                <a:tc>
                  <a:txBody>
                    <a:bodyPr/>
                    <a:lstStyle/>
                    <a:p>
                      <a:pPr algn="just"/>
                      <a:r>
                        <a:rPr lang="zh-CN" sz="28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技能目标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75000"/>
                      </a:schemeClr>
                    </a:solidFill>
                  </a:tcPr>
                </a:tc>
                <a:tc>
                  <a:txBody>
                    <a:bodyPr/>
                    <a:lstStyle/>
                    <a:p>
                      <a:pPr algn="just"/>
                      <a:r>
                        <a:rPr lang="zh-CN" altLang="en-US" sz="2800" kern="100" dirty="0">
                          <a:effectLst/>
                          <a:latin typeface="等线" panose="02010600030101010101" pitchFamily="2" charset="-122"/>
                          <a:ea typeface="+mn-ea"/>
                          <a:cs typeface="Times New Roman" panose="02020603050405020304" pitchFamily="18" charset="0"/>
                        </a:rPr>
                        <a:t>能够根据不同结算方式提出具体要求；</a:t>
                      </a:r>
                    </a:p>
                    <a:p>
                      <a:pPr algn="just"/>
                      <a:r>
                        <a:rPr lang="zh-CN" altLang="en-US" sz="2800" kern="100" dirty="0">
                          <a:effectLst/>
                          <a:latin typeface="等线" panose="02010600030101010101" pitchFamily="2" charset="-122"/>
                          <a:ea typeface="+mn-ea"/>
                          <a:cs typeface="Times New Roman" panose="02020603050405020304" pitchFamily="18" charset="0"/>
                        </a:rPr>
                        <a:t>能够有效向对方阐述已方要求；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3888967"/>
                  </a:ext>
                </a:extLst>
              </a:tr>
              <a:tr h="0">
                <a:tc>
                  <a:txBody>
                    <a:bodyPr/>
                    <a:lstStyle/>
                    <a:p>
                      <a:pPr algn="just"/>
                      <a:r>
                        <a:rPr lang="zh-CN" sz="28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素质目标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75000"/>
                      </a:schemeClr>
                    </a:solidFill>
                  </a:tcPr>
                </a:tc>
                <a:tc>
                  <a:txBody>
                    <a:bodyPr/>
                    <a:lstStyle/>
                    <a:p>
                      <a:pPr algn="just"/>
                      <a:r>
                        <a:rPr lang="zh-CN" altLang="en-US" sz="2800" kern="100" dirty="0">
                          <a:effectLst/>
                          <a:latin typeface="等线" panose="02010600030101010101" pitchFamily="2" charset="-122"/>
                          <a:ea typeface="+mn-ea"/>
                          <a:cs typeface="Times New Roman" panose="02020603050405020304" pitchFamily="18" charset="0"/>
                        </a:rPr>
                        <a:t>培养重视资信，互惠双赢，诚信至上和遵守契约的精神；</a:t>
                      </a:r>
                    </a:p>
                    <a:p>
                      <a:pPr algn="just"/>
                      <a:r>
                        <a:rPr lang="zh-CN" altLang="en-US" sz="2800" kern="100" dirty="0">
                          <a:effectLst/>
                          <a:latin typeface="等线" panose="02010600030101010101" pitchFamily="2" charset="-122"/>
                          <a:ea typeface="+mn-ea"/>
                          <a:cs typeface="Times New Roman" panose="02020603050405020304" pitchFamily="18" charset="0"/>
                        </a:rPr>
                        <a:t>培养单据无小事的工匠精神；</a:t>
                      </a:r>
                    </a:p>
                    <a:p>
                      <a:pPr algn="just"/>
                      <a:r>
                        <a:rPr lang="zh-CN" altLang="en-US" sz="2800" kern="100" dirty="0">
                          <a:effectLst/>
                          <a:latin typeface="等线" panose="02010600030101010101" pitchFamily="2" charset="-122"/>
                          <a:ea typeface="+mn-ea"/>
                          <a:cs typeface="Times New Roman" panose="02020603050405020304" pitchFamily="18" charset="0"/>
                        </a:rPr>
                        <a:t>培养结汇风险意识，做到文明追款；</a:t>
                      </a:r>
                    </a:p>
                    <a:p>
                      <a:pPr algn="just"/>
                      <a:r>
                        <a:rPr lang="zh-CN" altLang="en-US" sz="2800" kern="100" dirty="0">
                          <a:effectLst/>
                          <a:latin typeface="等线" panose="02010600030101010101" pitchFamily="2" charset="-122"/>
                          <a:ea typeface="+mn-ea"/>
                          <a:cs typeface="Times New Roman" panose="02020603050405020304" pitchFamily="18" charset="0"/>
                        </a:rPr>
                        <a:t>强调人民币国际化的重要性，培养爱国情怀和国际视野。</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84645627"/>
                  </a:ext>
                </a:extLst>
              </a:tr>
            </a:tbl>
          </a:graphicData>
        </a:graphic>
      </p:graphicFrame>
      <p:sp>
        <p:nvSpPr>
          <p:cNvPr id="6" name="Rectangle 1">
            <a:extLst>
              <a:ext uri="{FF2B5EF4-FFF2-40B4-BE49-F238E27FC236}">
                <a16:creationId xmlns:a16="http://schemas.microsoft.com/office/drawing/2014/main" id="{17572569-776C-ACCC-501B-FA6966E2FECB}"/>
              </a:ext>
            </a:extLst>
          </p:cNvPr>
          <p:cNvSpPr>
            <a:spLocks noChangeArrowheads="1"/>
          </p:cNvSpPr>
          <p:nvPr/>
        </p:nvSpPr>
        <p:spPr bwMode="auto">
          <a:xfrm>
            <a:off x="3462338" y="33607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7" name="组合 20">
            <a:extLst>
              <a:ext uri="{FF2B5EF4-FFF2-40B4-BE49-F238E27FC236}">
                <a16:creationId xmlns:a16="http://schemas.microsoft.com/office/drawing/2014/main" id="{E2C89B58-6663-751E-BD7D-34E71F717CE2}"/>
              </a:ext>
            </a:extLst>
          </p:cNvPr>
          <p:cNvGrpSpPr/>
          <p:nvPr/>
        </p:nvGrpSpPr>
        <p:grpSpPr>
          <a:xfrm>
            <a:off x="233680" y="388621"/>
            <a:ext cx="579161" cy="5943599"/>
            <a:chOff x="233680" y="388621"/>
            <a:chExt cx="579161" cy="5943599"/>
          </a:xfrm>
        </p:grpSpPr>
        <p:sp>
          <p:nvSpPr>
            <p:cNvPr id="13" name="文本框 2">
              <a:extLst>
                <a:ext uri="{FF2B5EF4-FFF2-40B4-BE49-F238E27FC236}">
                  <a16:creationId xmlns:a16="http://schemas.microsoft.com/office/drawing/2014/main" id="{9352999C-8B07-CAD7-6453-C46CCEEA10C9}"/>
                </a:ext>
              </a:extLst>
            </p:cNvPr>
            <p:cNvSpPr txBox="1"/>
            <p:nvPr/>
          </p:nvSpPr>
          <p:spPr>
            <a:xfrm>
              <a:off x="320361" y="388621"/>
              <a:ext cx="492443" cy="1148080"/>
            </a:xfrm>
            <a:prstGeom prst="rect">
              <a:avLst/>
            </a:prstGeom>
            <a:solidFill>
              <a:srgbClr val="C55A11"/>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5" name="直接连接符 4">
              <a:extLst>
                <a:ext uri="{FF2B5EF4-FFF2-40B4-BE49-F238E27FC236}">
                  <a16:creationId xmlns:a16="http://schemas.microsoft.com/office/drawing/2014/main" id="{AEFFCD08-5410-0CA7-7809-457D56FA503A}"/>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7">
              <a:extLst>
                <a:ext uri="{FF2B5EF4-FFF2-40B4-BE49-F238E27FC236}">
                  <a16:creationId xmlns:a16="http://schemas.microsoft.com/office/drawing/2014/main" id="{5C2FBD2B-1CA3-89CE-110B-398F5E2C8622}"/>
                </a:ext>
              </a:extLst>
            </p:cNvPr>
            <p:cNvSpPr txBox="1"/>
            <p:nvPr/>
          </p:nvSpPr>
          <p:spPr>
            <a:xfrm>
              <a:off x="320398" y="1942921"/>
              <a:ext cx="492443" cy="1148080"/>
            </a:xfrm>
            <a:prstGeom prst="rect">
              <a:avLst/>
            </a:prstGeom>
            <a:solidFill>
              <a:srgbClr val="8FAADC"/>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7" name="直接连接符 8">
              <a:extLst>
                <a:ext uri="{FF2B5EF4-FFF2-40B4-BE49-F238E27FC236}">
                  <a16:creationId xmlns:a16="http://schemas.microsoft.com/office/drawing/2014/main" id="{053F1CED-F6D4-4D63-E11B-0BD836052BD4}"/>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9">
              <a:extLst>
                <a:ext uri="{FF2B5EF4-FFF2-40B4-BE49-F238E27FC236}">
                  <a16:creationId xmlns:a16="http://schemas.microsoft.com/office/drawing/2014/main" id="{BD14B37D-5405-8541-4944-82B80E36C7A5}"/>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9" name="直接连接符 10">
              <a:extLst>
                <a:ext uri="{FF2B5EF4-FFF2-40B4-BE49-F238E27FC236}">
                  <a16:creationId xmlns:a16="http://schemas.microsoft.com/office/drawing/2014/main" id="{72285D48-B963-B53E-4061-D9353C0DDB75}"/>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1">
              <a:extLst>
                <a:ext uri="{FF2B5EF4-FFF2-40B4-BE49-F238E27FC236}">
                  <a16:creationId xmlns:a16="http://schemas.microsoft.com/office/drawing/2014/main" id="{2BD32E50-B09E-22B1-3C32-2F9D9CEF78B5}"/>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2" name="直接连接符 13">
              <a:extLst>
                <a:ext uri="{FF2B5EF4-FFF2-40B4-BE49-F238E27FC236}">
                  <a16:creationId xmlns:a16="http://schemas.microsoft.com/office/drawing/2014/main" id="{295CB21B-37C6-84FC-A7BC-FE1A21D866A1}"/>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76600558"/>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2563473" y="300970"/>
            <a:ext cx="8961120" cy="1446550"/>
          </a:xfrm>
          <a:prstGeom prst="rect">
            <a:avLst/>
          </a:prstGeom>
          <a:noFill/>
        </p:spPr>
        <p:txBody>
          <a:bodyPr wrap="square" rtlCol="0">
            <a:spAutoFit/>
          </a:bodyPr>
          <a:lstStyle/>
          <a:p>
            <a:r>
              <a:rPr lang="zh-CN" altLang="en-US" sz="4400" b="1" dirty="0">
                <a:solidFill>
                  <a:schemeClr val="bg1"/>
                </a:solidFill>
              </a:rPr>
              <a:t> 国际贸易支付方式</a:t>
            </a:r>
            <a:endParaRPr lang="en-US" altLang="zh-CN" sz="4400" b="1" dirty="0">
              <a:solidFill>
                <a:schemeClr val="bg1"/>
              </a:solidFill>
            </a:endParaRPr>
          </a:p>
          <a:p>
            <a:endParaRPr lang="zh-CN" altLang="en-US" sz="4400" b="1" dirty="0">
              <a:solidFill>
                <a:schemeClr val="bg1"/>
              </a:solidFill>
            </a:endParaRPr>
          </a:p>
        </p:txBody>
      </p:sp>
      <p:pic>
        <p:nvPicPr>
          <p:cNvPr id="13" name="图片 12">
            <a:extLst>
              <a:ext uri="{FF2B5EF4-FFF2-40B4-BE49-F238E27FC236}">
                <a16:creationId xmlns:a16="http://schemas.microsoft.com/office/drawing/2014/main" id="{9321E064-16C0-E3D3-9580-904B0D0A68DF}"/>
              </a:ext>
            </a:extLst>
          </p:cNvPr>
          <p:cNvPicPr>
            <a:picLocks noChangeAspect="1"/>
          </p:cNvPicPr>
          <p:nvPr/>
        </p:nvPicPr>
        <p:blipFill>
          <a:blip r:embed="rId2"/>
          <a:stretch>
            <a:fillRect/>
          </a:stretch>
        </p:blipFill>
        <p:spPr>
          <a:xfrm>
            <a:off x="2832332" y="1219646"/>
            <a:ext cx="7781364" cy="4902146"/>
          </a:xfrm>
          <a:prstGeom prst="rect">
            <a:avLst/>
          </a:prstGeom>
        </p:spPr>
      </p:pic>
      <p:grpSp>
        <p:nvGrpSpPr>
          <p:cNvPr id="22" name="组合 20">
            <a:extLst>
              <a:ext uri="{FF2B5EF4-FFF2-40B4-BE49-F238E27FC236}">
                <a16:creationId xmlns:a16="http://schemas.microsoft.com/office/drawing/2014/main" id="{811335D3-B850-2738-AABC-FC20E69C01BF}"/>
              </a:ext>
            </a:extLst>
          </p:cNvPr>
          <p:cNvGrpSpPr/>
          <p:nvPr/>
        </p:nvGrpSpPr>
        <p:grpSpPr>
          <a:xfrm>
            <a:off x="233680" y="388621"/>
            <a:ext cx="579161" cy="5943599"/>
            <a:chOff x="233680" y="388621"/>
            <a:chExt cx="579161" cy="5943599"/>
          </a:xfrm>
        </p:grpSpPr>
        <p:sp>
          <p:nvSpPr>
            <p:cNvPr id="23" name="文本框 2">
              <a:extLst>
                <a:ext uri="{FF2B5EF4-FFF2-40B4-BE49-F238E27FC236}">
                  <a16:creationId xmlns:a16="http://schemas.microsoft.com/office/drawing/2014/main" id="{2F4DF51C-5946-EBBE-0DBA-0960BCC5A55A}"/>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24" name="直接连接符 4">
              <a:extLst>
                <a:ext uri="{FF2B5EF4-FFF2-40B4-BE49-F238E27FC236}">
                  <a16:creationId xmlns:a16="http://schemas.microsoft.com/office/drawing/2014/main" id="{49F28FE0-483A-F8B9-57DB-FD4E72875B44}"/>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7">
              <a:extLst>
                <a:ext uri="{FF2B5EF4-FFF2-40B4-BE49-F238E27FC236}">
                  <a16:creationId xmlns:a16="http://schemas.microsoft.com/office/drawing/2014/main" id="{82E8FCAD-C73B-A405-CCA1-C421A1668DB6}"/>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26" name="直接连接符 8">
              <a:extLst>
                <a:ext uri="{FF2B5EF4-FFF2-40B4-BE49-F238E27FC236}">
                  <a16:creationId xmlns:a16="http://schemas.microsoft.com/office/drawing/2014/main" id="{0A929E74-54E4-D967-4ECB-9FF6CFE5934D}"/>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文本框 9">
              <a:extLst>
                <a:ext uri="{FF2B5EF4-FFF2-40B4-BE49-F238E27FC236}">
                  <a16:creationId xmlns:a16="http://schemas.microsoft.com/office/drawing/2014/main" id="{51C4256E-34C3-413D-5602-9D7E1812C5EA}"/>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28" name="直接连接符 10">
              <a:extLst>
                <a:ext uri="{FF2B5EF4-FFF2-40B4-BE49-F238E27FC236}">
                  <a16:creationId xmlns:a16="http://schemas.microsoft.com/office/drawing/2014/main" id="{68AAF202-1677-E288-F9A6-ACC38324C1DD}"/>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11">
              <a:extLst>
                <a:ext uri="{FF2B5EF4-FFF2-40B4-BE49-F238E27FC236}">
                  <a16:creationId xmlns:a16="http://schemas.microsoft.com/office/drawing/2014/main" id="{699EE545-1A7A-E0C1-B46E-955831E3D5F0}"/>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30" name="直接连接符 13">
              <a:extLst>
                <a:ext uri="{FF2B5EF4-FFF2-40B4-BE49-F238E27FC236}">
                  <a16:creationId xmlns:a16="http://schemas.microsoft.com/office/drawing/2014/main" id="{8C3B0A54-E088-6494-FA5E-E1E3D106189C}"/>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68171671"/>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280160" y="628233"/>
            <a:ext cx="8961120" cy="1446550"/>
          </a:xfrm>
          <a:prstGeom prst="rect">
            <a:avLst/>
          </a:prstGeom>
          <a:noFill/>
        </p:spPr>
        <p:txBody>
          <a:bodyPr wrap="square" rtlCol="0">
            <a:spAutoFit/>
          </a:bodyPr>
          <a:lstStyle/>
          <a:p>
            <a:r>
              <a:rPr lang="zh-CN" altLang="en-US" sz="4400" b="1" dirty="0">
                <a:solidFill>
                  <a:schemeClr val="bg1"/>
                </a:solidFill>
              </a:rPr>
              <a:t> 国际贸易支付方式</a:t>
            </a:r>
            <a:endParaRPr lang="en-US" altLang="zh-CN" sz="4400" b="1" dirty="0">
              <a:solidFill>
                <a:schemeClr val="bg1"/>
              </a:solidFill>
            </a:endParaRPr>
          </a:p>
          <a:p>
            <a:endParaRPr lang="zh-CN" altLang="en-US" sz="4400" b="1" dirty="0">
              <a:solidFill>
                <a:schemeClr val="bg1"/>
              </a:solidFill>
            </a:endParaRPr>
          </a:p>
        </p:txBody>
      </p:sp>
      <p:sp>
        <p:nvSpPr>
          <p:cNvPr id="19" name="文本框 18">
            <a:extLst>
              <a:ext uri="{FF2B5EF4-FFF2-40B4-BE49-F238E27FC236}">
                <a16:creationId xmlns:a16="http://schemas.microsoft.com/office/drawing/2014/main" id="{6FF3E540-6092-8E00-EE68-0684BE77F0DD}"/>
              </a:ext>
            </a:extLst>
          </p:cNvPr>
          <p:cNvSpPr txBox="1"/>
          <p:nvPr/>
        </p:nvSpPr>
        <p:spPr>
          <a:xfrm>
            <a:off x="1351280" y="1980344"/>
            <a:ext cx="9804400" cy="2221314"/>
          </a:xfrm>
          <a:prstGeom prst="rect">
            <a:avLst/>
          </a:prstGeom>
          <a:solidFill>
            <a:schemeClr val="bg1"/>
          </a:solidFill>
        </p:spPr>
        <p:txBody>
          <a:bodyPr wrap="square">
            <a:spAutoFit/>
          </a:bodyPr>
          <a:lstStyle/>
          <a:p>
            <a:pPr>
              <a:lnSpc>
                <a:spcPct val="150000"/>
              </a:lnSpc>
            </a:pPr>
            <a:r>
              <a:rPr lang="fr-FR" altLang="zh-CN" sz="3200" dirty="0">
                <a:latin typeface="微软雅黑" panose="020B0503020204020204" pitchFamily="34" charset="-122"/>
                <a:ea typeface="微软雅黑" panose="020B0503020204020204" pitchFamily="34" charset="-122"/>
              </a:rPr>
              <a:t>Encaissement (collection) </a:t>
            </a:r>
            <a:r>
              <a:rPr lang="zh-CN" altLang="zh-CN" sz="3200" dirty="0">
                <a:latin typeface="微软雅黑" panose="020B0503020204020204" pitchFamily="34" charset="-122"/>
                <a:ea typeface="微软雅黑" panose="020B0503020204020204" pitchFamily="34" charset="-122"/>
              </a:rPr>
              <a:t>托收，包括</a:t>
            </a:r>
          </a:p>
          <a:p>
            <a:pPr>
              <a:lnSpc>
                <a:spcPct val="150000"/>
              </a:lnSpc>
            </a:pPr>
            <a:r>
              <a:rPr lang="fr-FR" altLang="zh-CN" sz="3200" dirty="0">
                <a:latin typeface="微软雅黑" panose="020B0503020204020204" pitchFamily="34" charset="-122"/>
                <a:ea typeface="微软雅黑" panose="020B0503020204020204" pitchFamily="34" charset="-122"/>
              </a:rPr>
              <a:t>(1) D /P documents contre paiement </a:t>
            </a:r>
            <a:r>
              <a:rPr lang="zh-CN" altLang="zh-CN" sz="3200" dirty="0">
                <a:latin typeface="微软雅黑" panose="020B0503020204020204" pitchFamily="34" charset="-122"/>
                <a:ea typeface="微软雅黑" panose="020B0503020204020204" pitchFamily="34" charset="-122"/>
              </a:rPr>
              <a:t>付款交单</a:t>
            </a:r>
          </a:p>
          <a:p>
            <a:pPr>
              <a:lnSpc>
                <a:spcPct val="150000"/>
              </a:lnSpc>
            </a:pPr>
            <a:r>
              <a:rPr lang="fr-FR" altLang="zh-CN" sz="3200" dirty="0">
                <a:latin typeface="微软雅黑" panose="020B0503020204020204" pitchFamily="34" charset="-122"/>
                <a:ea typeface="微软雅黑" panose="020B0503020204020204" pitchFamily="34" charset="-122"/>
              </a:rPr>
              <a:t>(2) D/A documents contre acceptation</a:t>
            </a:r>
            <a:r>
              <a:rPr lang="zh-CN" altLang="zh-CN" sz="3200" dirty="0">
                <a:latin typeface="微软雅黑" panose="020B0503020204020204" pitchFamily="34" charset="-122"/>
                <a:ea typeface="微软雅黑" panose="020B0503020204020204" pitchFamily="34" charset="-122"/>
              </a:rPr>
              <a:t>承兑交单</a:t>
            </a:r>
          </a:p>
        </p:txBody>
      </p:sp>
      <p:grpSp>
        <p:nvGrpSpPr>
          <p:cNvPr id="4" name="组合 20">
            <a:extLst>
              <a:ext uri="{FF2B5EF4-FFF2-40B4-BE49-F238E27FC236}">
                <a16:creationId xmlns:a16="http://schemas.microsoft.com/office/drawing/2014/main" id="{1D45BEBE-3688-8988-0362-2604BEB44D49}"/>
              </a:ext>
            </a:extLst>
          </p:cNvPr>
          <p:cNvGrpSpPr/>
          <p:nvPr/>
        </p:nvGrpSpPr>
        <p:grpSpPr>
          <a:xfrm>
            <a:off x="233680" y="388621"/>
            <a:ext cx="579161" cy="5943599"/>
            <a:chOff x="233680" y="388621"/>
            <a:chExt cx="579161" cy="5943599"/>
          </a:xfrm>
        </p:grpSpPr>
        <p:sp>
          <p:nvSpPr>
            <p:cNvPr id="6" name="文本框 2">
              <a:extLst>
                <a:ext uri="{FF2B5EF4-FFF2-40B4-BE49-F238E27FC236}">
                  <a16:creationId xmlns:a16="http://schemas.microsoft.com/office/drawing/2014/main" id="{8714D463-ACA4-3156-E830-A594616D5696}"/>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7" name="直接连接符 4">
              <a:extLst>
                <a:ext uri="{FF2B5EF4-FFF2-40B4-BE49-F238E27FC236}">
                  <a16:creationId xmlns:a16="http://schemas.microsoft.com/office/drawing/2014/main" id="{197040FF-D120-CFF9-1872-A99107A34E95}"/>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7">
              <a:extLst>
                <a:ext uri="{FF2B5EF4-FFF2-40B4-BE49-F238E27FC236}">
                  <a16:creationId xmlns:a16="http://schemas.microsoft.com/office/drawing/2014/main" id="{E7E2CC8E-FCC5-64FB-7DF3-6A20131091CD}"/>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5" name="直接连接符 8">
              <a:extLst>
                <a:ext uri="{FF2B5EF4-FFF2-40B4-BE49-F238E27FC236}">
                  <a16:creationId xmlns:a16="http://schemas.microsoft.com/office/drawing/2014/main" id="{7F4A5178-30C7-1A3F-CAE0-BC1FF6D5DF9E}"/>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9">
              <a:extLst>
                <a:ext uri="{FF2B5EF4-FFF2-40B4-BE49-F238E27FC236}">
                  <a16:creationId xmlns:a16="http://schemas.microsoft.com/office/drawing/2014/main" id="{E470D74D-54C1-5EFF-D69A-ABC57BF4C169}"/>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0">
              <a:extLst>
                <a:ext uri="{FF2B5EF4-FFF2-40B4-BE49-F238E27FC236}">
                  <a16:creationId xmlns:a16="http://schemas.microsoft.com/office/drawing/2014/main" id="{8A679B2D-F81B-9F4C-1E75-DE0141FB6698}"/>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1">
              <a:extLst>
                <a:ext uri="{FF2B5EF4-FFF2-40B4-BE49-F238E27FC236}">
                  <a16:creationId xmlns:a16="http://schemas.microsoft.com/office/drawing/2014/main" id="{33D109C7-7836-A78F-130E-851A7DCD1447}"/>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0" name="直接连接符 13">
              <a:extLst>
                <a:ext uri="{FF2B5EF4-FFF2-40B4-BE49-F238E27FC236}">
                  <a16:creationId xmlns:a16="http://schemas.microsoft.com/office/drawing/2014/main" id="{8B9BAECA-76CB-486C-5E8B-B9331BFF0B52}"/>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29588049"/>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280160" y="628233"/>
            <a:ext cx="8961120" cy="1446550"/>
          </a:xfrm>
          <a:prstGeom prst="rect">
            <a:avLst/>
          </a:prstGeom>
          <a:noFill/>
        </p:spPr>
        <p:txBody>
          <a:bodyPr wrap="square" rtlCol="0">
            <a:spAutoFit/>
          </a:bodyPr>
          <a:lstStyle/>
          <a:p>
            <a:r>
              <a:rPr lang="zh-CN" altLang="en-US" sz="4400" b="1" dirty="0">
                <a:solidFill>
                  <a:schemeClr val="bg1"/>
                </a:solidFill>
              </a:rPr>
              <a:t> 国际贸易支付方式</a:t>
            </a:r>
            <a:endParaRPr lang="en-US" altLang="zh-CN" sz="4400" b="1" dirty="0">
              <a:solidFill>
                <a:schemeClr val="bg1"/>
              </a:solidFill>
            </a:endParaRPr>
          </a:p>
          <a:p>
            <a:endParaRPr lang="zh-CN" altLang="en-US" sz="4400" b="1" dirty="0">
              <a:solidFill>
                <a:schemeClr val="bg1"/>
              </a:solidFill>
            </a:endParaRPr>
          </a:p>
        </p:txBody>
      </p:sp>
      <p:sp>
        <p:nvSpPr>
          <p:cNvPr id="19" name="文本框 18">
            <a:extLst>
              <a:ext uri="{FF2B5EF4-FFF2-40B4-BE49-F238E27FC236}">
                <a16:creationId xmlns:a16="http://schemas.microsoft.com/office/drawing/2014/main" id="{6FF3E540-6092-8E00-EE68-0684BE77F0DD}"/>
              </a:ext>
            </a:extLst>
          </p:cNvPr>
          <p:cNvSpPr txBox="1"/>
          <p:nvPr/>
        </p:nvSpPr>
        <p:spPr>
          <a:xfrm>
            <a:off x="1595124" y="2074783"/>
            <a:ext cx="9489435" cy="2243050"/>
          </a:xfrm>
          <a:prstGeom prst="rect">
            <a:avLst/>
          </a:prstGeom>
          <a:solidFill>
            <a:schemeClr val="bg1"/>
          </a:solidFill>
        </p:spPr>
        <p:txBody>
          <a:bodyPr wrap="square">
            <a:spAutoFit/>
          </a:bodyPr>
          <a:lstStyle/>
          <a:p>
            <a:pPr>
              <a:lnSpc>
                <a:spcPct val="150000"/>
              </a:lnSpc>
            </a:pPr>
            <a:r>
              <a:rPr lang="fr-FR" altLang="zh-CN" sz="2400" dirty="0">
                <a:latin typeface="微软雅黑" panose="020B0503020204020204" pitchFamily="34" charset="-122"/>
                <a:ea typeface="微软雅黑" panose="020B0503020204020204" pitchFamily="34" charset="-122"/>
              </a:rPr>
              <a:t>Paiement par lettre de change (</a:t>
            </a:r>
            <a:r>
              <a:rPr lang="fr-FR" altLang="zh-CN" sz="2400" dirty="0" err="1">
                <a:latin typeface="微软雅黑" panose="020B0503020204020204" pitchFamily="34" charset="-122"/>
                <a:ea typeface="微软雅黑" panose="020B0503020204020204" pitchFamily="34" charset="-122"/>
              </a:rPr>
              <a:t>Remittance</a:t>
            </a:r>
            <a:r>
              <a:rPr lang="fr-FR"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汇付，包括</a:t>
            </a:r>
          </a:p>
          <a:p>
            <a:pPr>
              <a:lnSpc>
                <a:spcPct val="150000"/>
              </a:lnSpc>
            </a:pPr>
            <a:r>
              <a:rPr lang="fr-FR" altLang="zh-CN" sz="2400" dirty="0">
                <a:latin typeface="微软雅黑" panose="020B0503020204020204" pitchFamily="34" charset="-122"/>
                <a:ea typeface="微软雅黑" panose="020B0503020204020204" pitchFamily="34" charset="-122"/>
              </a:rPr>
              <a:t>(1) M/T</a:t>
            </a:r>
            <a:r>
              <a:rPr lang="zh-CN" altLang="zh-CN" sz="2400" dirty="0">
                <a:latin typeface="微软雅黑" panose="020B0503020204020204" pitchFamily="34" charset="-122"/>
                <a:ea typeface="微软雅黑" panose="020B0503020204020204" pitchFamily="34" charset="-122"/>
              </a:rPr>
              <a:t>信汇</a:t>
            </a:r>
            <a:r>
              <a:rPr lang="fr-FR" altLang="zh-CN" sz="2400" dirty="0">
                <a:latin typeface="微软雅黑" panose="020B0503020204020204" pitchFamily="34" charset="-122"/>
                <a:ea typeface="微软雅黑" panose="020B0503020204020204" pitchFamily="34" charset="-122"/>
              </a:rPr>
              <a:t>(Mail </a:t>
            </a:r>
            <a:r>
              <a:rPr lang="fr-FR" altLang="zh-CN" sz="2400" dirty="0" err="1">
                <a:latin typeface="微软雅黑" panose="020B0503020204020204" pitchFamily="34" charset="-122"/>
                <a:ea typeface="微软雅黑" panose="020B0503020204020204" pitchFamily="34" charset="-122"/>
              </a:rPr>
              <a:t>tranfer</a:t>
            </a:r>
            <a:r>
              <a:rPr lang="fr-FR" altLang="zh-CN" sz="2400" dirty="0">
                <a:latin typeface="微软雅黑" panose="020B0503020204020204" pitchFamily="34" charset="-122"/>
                <a:ea typeface="微软雅黑" panose="020B0503020204020204" pitchFamily="34" charset="-122"/>
              </a:rPr>
              <a:t>) mandat lettre </a:t>
            </a:r>
            <a:endParaRPr lang="zh-CN" altLang="zh-CN" sz="2400" dirty="0">
              <a:latin typeface="微软雅黑" panose="020B0503020204020204" pitchFamily="34" charset="-122"/>
              <a:ea typeface="微软雅黑" panose="020B0503020204020204" pitchFamily="34" charset="-122"/>
            </a:endParaRPr>
          </a:p>
          <a:p>
            <a:pPr>
              <a:lnSpc>
                <a:spcPct val="150000"/>
              </a:lnSpc>
            </a:pPr>
            <a:r>
              <a:rPr lang="fr-FR" altLang="zh-CN" sz="2400" dirty="0">
                <a:latin typeface="微软雅黑" panose="020B0503020204020204" pitchFamily="34" charset="-122"/>
                <a:ea typeface="微软雅黑" panose="020B0503020204020204" pitchFamily="34" charset="-122"/>
              </a:rPr>
              <a:t>(2) T/T</a:t>
            </a:r>
            <a:r>
              <a:rPr lang="zh-CN" altLang="zh-CN" sz="2400" dirty="0">
                <a:latin typeface="微软雅黑" panose="020B0503020204020204" pitchFamily="34" charset="-122"/>
                <a:ea typeface="微软雅黑" panose="020B0503020204020204" pitchFamily="34" charset="-122"/>
              </a:rPr>
              <a:t>电汇 </a:t>
            </a:r>
            <a:r>
              <a:rPr lang="fr-FR" altLang="zh-CN" sz="2400" dirty="0">
                <a:latin typeface="微软雅黑" panose="020B0503020204020204" pitchFamily="34" charset="-122"/>
                <a:ea typeface="微软雅黑" panose="020B0503020204020204" pitchFamily="34" charset="-122"/>
              </a:rPr>
              <a:t> (</a:t>
            </a:r>
            <a:r>
              <a:rPr lang="fr-FR" altLang="zh-CN" sz="2400" dirty="0" err="1">
                <a:latin typeface="微软雅黑" panose="020B0503020204020204" pitchFamily="34" charset="-122"/>
                <a:ea typeface="微软雅黑" panose="020B0503020204020204" pitchFamily="34" charset="-122"/>
              </a:rPr>
              <a:t>Telegraphic</a:t>
            </a:r>
            <a:r>
              <a:rPr lang="fr-FR" altLang="zh-CN" sz="2400" dirty="0">
                <a:latin typeface="微软雅黑" panose="020B0503020204020204" pitchFamily="34" charset="-122"/>
                <a:ea typeface="微软雅黑" panose="020B0503020204020204" pitchFamily="34" charset="-122"/>
              </a:rPr>
              <a:t> Transfer)mandat télégraphique</a:t>
            </a:r>
            <a:endParaRPr lang="zh-CN" altLang="zh-CN" sz="2400" dirty="0">
              <a:latin typeface="微软雅黑" panose="020B0503020204020204" pitchFamily="34" charset="-122"/>
              <a:ea typeface="微软雅黑" panose="020B0503020204020204" pitchFamily="34" charset="-122"/>
            </a:endParaRPr>
          </a:p>
          <a:p>
            <a:pPr>
              <a:lnSpc>
                <a:spcPct val="150000"/>
              </a:lnSpc>
            </a:pPr>
            <a:r>
              <a:rPr lang="fr-FR" altLang="zh-CN" sz="2400" dirty="0">
                <a:latin typeface="微软雅黑" panose="020B0503020204020204" pitchFamily="34" charset="-122"/>
                <a:ea typeface="微软雅黑" panose="020B0503020204020204" pitchFamily="34" charset="-122"/>
              </a:rPr>
              <a:t>(3) D/D</a:t>
            </a:r>
            <a:r>
              <a:rPr lang="zh-CN" altLang="zh-CN" sz="2400" dirty="0">
                <a:latin typeface="微软雅黑" panose="020B0503020204020204" pitchFamily="34" charset="-122"/>
                <a:ea typeface="微软雅黑" panose="020B0503020204020204" pitchFamily="34" charset="-122"/>
              </a:rPr>
              <a:t>票汇</a:t>
            </a:r>
            <a:r>
              <a:rPr lang="fr-FR" altLang="zh-CN" sz="2400" dirty="0">
                <a:latin typeface="微软雅黑" panose="020B0503020204020204" pitchFamily="34" charset="-122"/>
                <a:ea typeface="微软雅黑" panose="020B0503020204020204" pitchFamily="34" charset="-122"/>
              </a:rPr>
              <a:t>(</a:t>
            </a:r>
            <a:r>
              <a:rPr lang="fr-FR" altLang="zh-CN" sz="2400" dirty="0" err="1">
                <a:latin typeface="微软雅黑" panose="020B0503020204020204" pitchFamily="34" charset="-122"/>
                <a:ea typeface="微软雅黑" panose="020B0503020204020204" pitchFamily="34" charset="-122"/>
              </a:rPr>
              <a:t>Demand</a:t>
            </a:r>
            <a:r>
              <a:rPr lang="fr-FR" altLang="zh-CN" sz="2400" dirty="0">
                <a:latin typeface="微软雅黑" panose="020B0503020204020204" pitchFamily="34" charset="-122"/>
                <a:ea typeface="微软雅黑" panose="020B0503020204020204" pitchFamily="34" charset="-122"/>
              </a:rPr>
              <a:t> draft) traite bancaire à la demande </a:t>
            </a:r>
            <a:endParaRPr lang="zh-CN" altLang="zh-CN" sz="2400" dirty="0">
              <a:latin typeface="微软雅黑" panose="020B0503020204020204" pitchFamily="34" charset="-122"/>
              <a:ea typeface="微软雅黑" panose="020B0503020204020204" pitchFamily="34" charset="-122"/>
            </a:endParaRPr>
          </a:p>
        </p:txBody>
      </p:sp>
      <p:grpSp>
        <p:nvGrpSpPr>
          <p:cNvPr id="4" name="组合 20">
            <a:extLst>
              <a:ext uri="{FF2B5EF4-FFF2-40B4-BE49-F238E27FC236}">
                <a16:creationId xmlns:a16="http://schemas.microsoft.com/office/drawing/2014/main" id="{7DCD7B1E-95B9-BB64-C09F-FFC9BF98EBD7}"/>
              </a:ext>
            </a:extLst>
          </p:cNvPr>
          <p:cNvGrpSpPr/>
          <p:nvPr/>
        </p:nvGrpSpPr>
        <p:grpSpPr>
          <a:xfrm>
            <a:off x="233680" y="388621"/>
            <a:ext cx="579161" cy="5943599"/>
            <a:chOff x="233680" y="388621"/>
            <a:chExt cx="579161" cy="5943599"/>
          </a:xfrm>
        </p:grpSpPr>
        <p:sp>
          <p:nvSpPr>
            <p:cNvPr id="6" name="文本框 2">
              <a:extLst>
                <a:ext uri="{FF2B5EF4-FFF2-40B4-BE49-F238E27FC236}">
                  <a16:creationId xmlns:a16="http://schemas.microsoft.com/office/drawing/2014/main" id="{BBCF9FA6-D959-2D38-A674-D77435A2C596}"/>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7" name="直接连接符 4">
              <a:extLst>
                <a:ext uri="{FF2B5EF4-FFF2-40B4-BE49-F238E27FC236}">
                  <a16:creationId xmlns:a16="http://schemas.microsoft.com/office/drawing/2014/main" id="{9FF56975-8E0D-103D-6729-7CA3A2623C6E}"/>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7">
              <a:extLst>
                <a:ext uri="{FF2B5EF4-FFF2-40B4-BE49-F238E27FC236}">
                  <a16:creationId xmlns:a16="http://schemas.microsoft.com/office/drawing/2014/main" id="{49037E57-7CDB-4023-D1A4-1B464A744D27}"/>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5" name="直接连接符 8">
              <a:extLst>
                <a:ext uri="{FF2B5EF4-FFF2-40B4-BE49-F238E27FC236}">
                  <a16:creationId xmlns:a16="http://schemas.microsoft.com/office/drawing/2014/main" id="{24404D4A-B88B-289E-C388-F47F70BA87A8}"/>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9">
              <a:extLst>
                <a:ext uri="{FF2B5EF4-FFF2-40B4-BE49-F238E27FC236}">
                  <a16:creationId xmlns:a16="http://schemas.microsoft.com/office/drawing/2014/main" id="{E0CD8FBF-2B64-7265-AD76-BF345885990A}"/>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7" name="直接连接符 10">
              <a:extLst>
                <a:ext uri="{FF2B5EF4-FFF2-40B4-BE49-F238E27FC236}">
                  <a16:creationId xmlns:a16="http://schemas.microsoft.com/office/drawing/2014/main" id="{D87F85B2-D73E-4461-0AC8-4F9F2B9E854D}"/>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1">
              <a:extLst>
                <a:ext uri="{FF2B5EF4-FFF2-40B4-BE49-F238E27FC236}">
                  <a16:creationId xmlns:a16="http://schemas.microsoft.com/office/drawing/2014/main" id="{AA663B36-544F-D898-8691-C583388BBB10}"/>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0" name="直接连接符 13">
              <a:extLst>
                <a:ext uri="{FF2B5EF4-FFF2-40B4-BE49-F238E27FC236}">
                  <a16:creationId xmlns:a16="http://schemas.microsoft.com/office/drawing/2014/main" id="{9DF66503-1B68-E872-A4E7-1F18A0969357}"/>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93820665"/>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280160" y="628233"/>
            <a:ext cx="8961120" cy="1446550"/>
          </a:xfrm>
          <a:prstGeom prst="rect">
            <a:avLst/>
          </a:prstGeom>
          <a:noFill/>
        </p:spPr>
        <p:txBody>
          <a:bodyPr wrap="square" rtlCol="0">
            <a:spAutoFit/>
          </a:bodyPr>
          <a:lstStyle/>
          <a:p>
            <a:r>
              <a:rPr lang="zh-CN" altLang="en-US" sz="4400" b="1" dirty="0">
                <a:solidFill>
                  <a:schemeClr val="bg1"/>
                </a:solidFill>
              </a:rPr>
              <a:t> 信用证（</a:t>
            </a:r>
            <a:r>
              <a:rPr lang="fr-FR" altLang="zh-CN" sz="4400" b="1" dirty="0">
                <a:solidFill>
                  <a:schemeClr val="bg1"/>
                </a:solidFill>
              </a:rPr>
              <a:t>lettre de crédit</a:t>
            </a:r>
            <a:r>
              <a:rPr lang="zh-CN" altLang="en-US" sz="4400" b="1" dirty="0">
                <a:solidFill>
                  <a:schemeClr val="bg1"/>
                </a:solidFill>
              </a:rPr>
              <a:t>）支付方式</a:t>
            </a:r>
            <a:endParaRPr lang="en-US" altLang="zh-CN" sz="4400" b="1" dirty="0">
              <a:solidFill>
                <a:schemeClr val="bg1"/>
              </a:solidFill>
            </a:endParaRPr>
          </a:p>
          <a:p>
            <a:endParaRPr lang="zh-CN" altLang="en-US" sz="4400" b="1" dirty="0">
              <a:solidFill>
                <a:schemeClr val="bg1"/>
              </a:solidFill>
            </a:endParaRPr>
          </a:p>
        </p:txBody>
      </p:sp>
      <p:sp>
        <p:nvSpPr>
          <p:cNvPr id="4" name="矩形 3">
            <a:extLst>
              <a:ext uri="{FF2B5EF4-FFF2-40B4-BE49-F238E27FC236}">
                <a16:creationId xmlns:a16="http://schemas.microsoft.com/office/drawing/2014/main" id="{45CEF52C-611C-AC29-127B-AB6D9FA1DF5E}"/>
              </a:ext>
            </a:extLst>
          </p:cNvPr>
          <p:cNvSpPr/>
          <p:nvPr/>
        </p:nvSpPr>
        <p:spPr>
          <a:xfrm>
            <a:off x="1513097" y="1713372"/>
            <a:ext cx="9398743" cy="2959977"/>
          </a:xfrm>
          <a:prstGeom prst="rect">
            <a:avLst/>
          </a:prstGeom>
          <a:solidFill>
            <a:schemeClr val="bg1"/>
          </a:solidFill>
        </p:spPr>
        <p:txBody>
          <a:bodyPr wrap="square">
            <a:spAutoFit/>
          </a:bodyPr>
          <a:lstStyle/>
          <a:p>
            <a:pPr>
              <a:lnSpc>
                <a:spcPct val="150000"/>
              </a:lnSpc>
            </a:pPr>
            <a:r>
              <a:rPr lang="en-US" altLang="zh-CN" sz="3200" dirty="0">
                <a:latin typeface="微软雅黑" panose="020B0503020204020204" pitchFamily="34" charset="-122"/>
                <a:ea typeface="微软雅黑" panose="020B0503020204020204" pitchFamily="34" charset="-122"/>
              </a:rPr>
              <a:t>1. </a:t>
            </a:r>
            <a:r>
              <a:rPr lang="en-US" altLang="zh-CN" sz="3200" dirty="0" err="1">
                <a:latin typeface="微软雅黑" panose="020B0503020204020204" pitchFamily="34" charset="-122"/>
                <a:ea typeface="微软雅黑" panose="020B0503020204020204" pitchFamily="34" charset="-122"/>
              </a:rPr>
              <a:t>Irrévocable</a:t>
            </a:r>
            <a:r>
              <a:rPr lang="en-US" altLang="zh-CN" sz="3200" dirty="0">
                <a:latin typeface="微软雅黑" panose="020B0503020204020204" pitchFamily="34" charset="-122"/>
                <a:ea typeface="微软雅黑" panose="020B0503020204020204" pitchFamily="34" charset="-122"/>
              </a:rPr>
              <a:t> </a:t>
            </a:r>
            <a:r>
              <a:rPr lang="fr-FR" altLang="zh-CN" sz="3200" dirty="0">
                <a:latin typeface="微软雅黑" panose="020B0503020204020204" pitchFamily="34" charset="-122"/>
                <a:ea typeface="微软雅黑" panose="020B0503020204020204" pitchFamily="34" charset="-122"/>
              </a:rPr>
              <a:t>/ révocable </a:t>
            </a:r>
            <a:r>
              <a:rPr lang="zh-CN" altLang="en-US" sz="3200" dirty="0">
                <a:latin typeface="微软雅黑" panose="020B0503020204020204" pitchFamily="34" charset="-122"/>
                <a:ea typeface="微软雅黑" panose="020B0503020204020204" pitchFamily="34" charset="-122"/>
              </a:rPr>
              <a:t>不可撤销</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可撤销</a:t>
            </a:r>
            <a:endParaRPr lang="en-US" altLang="zh-CN" sz="3200" dirty="0">
              <a:latin typeface="微软雅黑" panose="020B0503020204020204" pitchFamily="34" charset="-122"/>
              <a:ea typeface="微软雅黑" panose="020B0503020204020204" pitchFamily="34" charset="-122"/>
            </a:endParaRPr>
          </a:p>
          <a:p>
            <a:pPr>
              <a:lnSpc>
                <a:spcPct val="150000"/>
              </a:lnSpc>
            </a:pPr>
            <a:r>
              <a:rPr lang="en-US" altLang="zh-CN" sz="3200" dirty="0">
                <a:latin typeface="微软雅黑" panose="020B0503020204020204" pitchFamily="34" charset="-122"/>
                <a:ea typeface="微软雅黑" panose="020B0503020204020204" pitchFamily="34" charset="-122"/>
              </a:rPr>
              <a:t>2. </a:t>
            </a:r>
            <a:r>
              <a:rPr lang="en-US" altLang="zh-CN" sz="3200" dirty="0" err="1">
                <a:latin typeface="微软雅黑" panose="020B0503020204020204" pitchFamily="34" charset="-122"/>
                <a:ea typeface="微软雅黑" panose="020B0503020204020204" pitchFamily="34" charset="-122"/>
              </a:rPr>
              <a:t>Confirmé</a:t>
            </a:r>
            <a:r>
              <a:rPr lang="en-US" altLang="zh-CN" sz="3200" dirty="0">
                <a:latin typeface="微软雅黑" panose="020B0503020204020204" pitchFamily="34" charset="-122"/>
                <a:ea typeface="微软雅黑" panose="020B0503020204020204" pitchFamily="34" charset="-122"/>
              </a:rPr>
              <a:t> /non-</a:t>
            </a:r>
            <a:r>
              <a:rPr lang="en-US" altLang="zh-CN" sz="3200" dirty="0" err="1">
                <a:latin typeface="微软雅黑" panose="020B0503020204020204" pitchFamily="34" charset="-122"/>
                <a:ea typeface="微软雅黑" panose="020B0503020204020204" pitchFamily="34" charset="-122"/>
              </a:rPr>
              <a:t>confirmé</a:t>
            </a:r>
            <a:r>
              <a:rPr lang="zh-CN" altLang="en-US" sz="3200" dirty="0">
                <a:latin typeface="微软雅黑" panose="020B0503020204020204" pitchFamily="34" charset="-122"/>
                <a:ea typeface="微软雅黑" panose="020B0503020204020204" pitchFamily="34" charset="-122"/>
              </a:rPr>
              <a:t>保兑的</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无保兑</a:t>
            </a:r>
            <a:endParaRPr lang="en-US" altLang="zh-CN" sz="3200" dirty="0">
              <a:latin typeface="微软雅黑" panose="020B0503020204020204" pitchFamily="34" charset="-122"/>
              <a:ea typeface="微软雅黑" panose="020B0503020204020204" pitchFamily="34" charset="-122"/>
            </a:endParaRPr>
          </a:p>
          <a:p>
            <a:pPr>
              <a:lnSpc>
                <a:spcPct val="150000"/>
              </a:lnSpc>
            </a:pPr>
            <a:r>
              <a:rPr lang="en-US" altLang="zh-CN" sz="3200" dirty="0">
                <a:latin typeface="微软雅黑" panose="020B0503020204020204" pitchFamily="34" charset="-122"/>
                <a:ea typeface="微软雅黑" panose="020B0503020204020204" pitchFamily="34" charset="-122"/>
              </a:rPr>
              <a:t>3. L/C à </a:t>
            </a:r>
            <a:r>
              <a:rPr lang="en-US" altLang="zh-CN" sz="3200" dirty="0" err="1">
                <a:latin typeface="微软雅黑" panose="020B0503020204020204" pitchFamily="34" charset="-122"/>
                <a:ea typeface="微软雅黑" panose="020B0503020204020204" pitchFamily="34" charset="-122"/>
              </a:rPr>
              <a:t>vue</a:t>
            </a: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即期信用证</a:t>
            </a:r>
            <a:endParaRPr lang="en-US" altLang="zh-CN" sz="3200" dirty="0">
              <a:latin typeface="微软雅黑" panose="020B0503020204020204" pitchFamily="34" charset="-122"/>
              <a:ea typeface="微软雅黑" panose="020B0503020204020204" pitchFamily="34" charset="-122"/>
            </a:endParaRPr>
          </a:p>
          <a:p>
            <a:pPr>
              <a:lnSpc>
                <a:spcPct val="150000"/>
              </a:lnSpc>
            </a:pPr>
            <a:r>
              <a:rPr lang="en-US" altLang="zh-CN" sz="3200" dirty="0">
                <a:latin typeface="微软雅黑" panose="020B0503020204020204" pitchFamily="34" charset="-122"/>
                <a:ea typeface="微软雅黑" panose="020B0503020204020204" pitchFamily="34" charset="-122"/>
              </a:rPr>
              <a:t>4. L/C à usance </a:t>
            </a:r>
            <a:r>
              <a:rPr lang="zh-CN" altLang="en-US" sz="3200" dirty="0">
                <a:latin typeface="微软雅黑" panose="020B0503020204020204" pitchFamily="34" charset="-122"/>
                <a:ea typeface="微软雅黑" panose="020B0503020204020204" pitchFamily="34" charset="-122"/>
              </a:rPr>
              <a:t>远期信用证</a:t>
            </a:r>
            <a:endParaRPr lang="en-US" altLang="zh-CN" sz="3200" dirty="0">
              <a:latin typeface="微软雅黑" panose="020B0503020204020204" pitchFamily="34" charset="-122"/>
              <a:ea typeface="微软雅黑" panose="020B0503020204020204" pitchFamily="34" charset="-122"/>
            </a:endParaRPr>
          </a:p>
        </p:txBody>
      </p:sp>
      <p:grpSp>
        <p:nvGrpSpPr>
          <p:cNvPr id="6" name="组合 20">
            <a:extLst>
              <a:ext uri="{FF2B5EF4-FFF2-40B4-BE49-F238E27FC236}">
                <a16:creationId xmlns:a16="http://schemas.microsoft.com/office/drawing/2014/main" id="{E0F12BC8-AF4A-3605-2DD7-4C6613DA165C}"/>
              </a:ext>
            </a:extLst>
          </p:cNvPr>
          <p:cNvGrpSpPr/>
          <p:nvPr/>
        </p:nvGrpSpPr>
        <p:grpSpPr>
          <a:xfrm>
            <a:off x="233680" y="388621"/>
            <a:ext cx="579161" cy="5943599"/>
            <a:chOff x="233680" y="388621"/>
            <a:chExt cx="579161" cy="5943599"/>
          </a:xfrm>
        </p:grpSpPr>
        <p:sp>
          <p:nvSpPr>
            <p:cNvPr id="7" name="文本框 2">
              <a:extLst>
                <a:ext uri="{FF2B5EF4-FFF2-40B4-BE49-F238E27FC236}">
                  <a16:creationId xmlns:a16="http://schemas.microsoft.com/office/drawing/2014/main" id="{214CF16E-B305-722E-6FFF-EBAE2825F6D3}"/>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3" name="直接连接符 4">
              <a:extLst>
                <a:ext uri="{FF2B5EF4-FFF2-40B4-BE49-F238E27FC236}">
                  <a16:creationId xmlns:a16="http://schemas.microsoft.com/office/drawing/2014/main" id="{D0D2E652-262C-FEA2-4293-38B0A658FE46}"/>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7">
              <a:extLst>
                <a:ext uri="{FF2B5EF4-FFF2-40B4-BE49-F238E27FC236}">
                  <a16:creationId xmlns:a16="http://schemas.microsoft.com/office/drawing/2014/main" id="{84CEDC06-676D-C566-5E33-8404856F1B56}"/>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6" name="直接连接符 8">
              <a:extLst>
                <a:ext uri="{FF2B5EF4-FFF2-40B4-BE49-F238E27FC236}">
                  <a16:creationId xmlns:a16="http://schemas.microsoft.com/office/drawing/2014/main" id="{9B9EB014-4FCD-9268-ADA1-18A752EEDA33}"/>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9">
              <a:extLst>
                <a:ext uri="{FF2B5EF4-FFF2-40B4-BE49-F238E27FC236}">
                  <a16:creationId xmlns:a16="http://schemas.microsoft.com/office/drawing/2014/main" id="{C393F2C6-5351-5AC5-C2A8-827E8AD6846D}"/>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8" name="直接连接符 10">
              <a:extLst>
                <a:ext uri="{FF2B5EF4-FFF2-40B4-BE49-F238E27FC236}">
                  <a16:creationId xmlns:a16="http://schemas.microsoft.com/office/drawing/2014/main" id="{937670AE-6F49-BADE-A53A-A61F62E91BC2}"/>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1">
              <a:extLst>
                <a:ext uri="{FF2B5EF4-FFF2-40B4-BE49-F238E27FC236}">
                  <a16:creationId xmlns:a16="http://schemas.microsoft.com/office/drawing/2014/main" id="{07EB9F29-AB36-C2F3-8A88-9D5CE4187526}"/>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0" name="直接连接符 13">
              <a:extLst>
                <a:ext uri="{FF2B5EF4-FFF2-40B4-BE49-F238E27FC236}">
                  <a16:creationId xmlns:a16="http://schemas.microsoft.com/office/drawing/2014/main" id="{52395B31-23EC-5D2A-9800-5A2F28014E74}"/>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23737520"/>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down)">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280160" y="628233"/>
            <a:ext cx="8961120" cy="1446550"/>
          </a:xfrm>
          <a:prstGeom prst="rect">
            <a:avLst/>
          </a:prstGeom>
          <a:noFill/>
        </p:spPr>
        <p:txBody>
          <a:bodyPr wrap="square" rtlCol="0">
            <a:spAutoFit/>
          </a:bodyPr>
          <a:lstStyle/>
          <a:p>
            <a:r>
              <a:rPr lang="zh-CN" altLang="en-US" sz="4400" b="1" dirty="0">
                <a:solidFill>
                  <a:schemeClr val="bg1"/>
                </a:solidFill>
              </a:rPr>
              <a:t> 信用证支付方式</a:t>
            </a:r>
            <a:endParaRPr lang="en-US" altLang="zh-CN" sz="4400" b="1" dirty="0">
              <a:solidFill>
                <a:schemeClr val="bg1"/>
              </a:solidFill>
            </a:endParaRPr>
          </a:p>
          <a:p>
            <a:endParaRPr lang="zh-CN" altLang="en-US" sz="4400" b="1" dirty="0">
              <a:solidFill>
                <a:schemeClr val="bg1"/>
              </a:solidFill>
            </a:endParaRPr>
          </a:p>
        </p:txBody>
      </p:sp>
      <p:sp>
        <p:nvSpPr>
          <p:cNvPr id="6" name="矩形 5">
            <a:extLst>
              <a:ext uri="{FF2B5EF4-FFF2-40B4-BE49-F238E27FC236}">
                <a16:creationId xmlns:a16="http://schemas.microsoft.com/office/drawing/2014/main" id="{21A40E77-F41D-1301-0370-0A3790FAC2F9}"/>
              </a:ext>
            </a:extLst>
          </p:cNvPr>
          <p:cNvSpPr/>
          <p:nvPr/>
        </p:nvSpPr>
        <p:spPr>
          <a:xfrm>
            <a:off x="1513097" y="1713372"/>
            <a:ext cx="9398743" cy="3698641"/>
          </a:xfrm>
          <a:prstGeom prst="rect">
            <a:avLst/>
          </a:prstGeom>
          <a:solidFill>
            <a:schemeClr val="bg1"/>
          </a:solidFill>
        </p:spPr>
        <p:txBody>
          <a:bodyPr wrap="square">
            <a:spAutoFit/>
          </a:bodyPr>
          <a:lstStyle/>
          <a:p>
            <a:pPr>
              <a:lnSpc>
                <a:spcPct val="150000"/>
              </a:lnSpc>
            </a:pPr>
            <a:r>
              <a:rPr lang="zh-CN" altLang="en-US" sz="3200" dirty="0">
                <a:latin typeface="微软雅黑" panose="020B0503020204020204" pitchFamily="34" charset="-122"/>
                <a:ea typeface="微软雅黑" panose="020B0503020204020204" pitchFamily="34" charset="-122"/>
              </a:rPr>
              <a:t>常见的付款日期有两种：即期的和远期的。法文表达方式为：</a:t>
            </a:r>
          </a:p>
          <a:p>
            <a:pPr>
              <a:lnSpc>
                <a:spcPct val="150000"/>
              </a:lnSpc>
            </a:pPr>
            <a:r>
              <a:rPr lang="zh-CN" altLang="en-US" sz="3200" dirty="0">
                <a:latin typeface="微软雅黑" panose="020B0503020204020204" pitchFamily="34" charset="-122"/>
                <a:ea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rPr>
              <a:t>- </a:t>
            </a:r>
            <a:r>
              <a:rPr lang="en-US" altLang="zh-CN" sz="3200" dirty="0" err="1">
                <a:latin typeface="微软雅黑" panose="020B0503020204020204" pitchFamily="34" charset="-122"/>
                <a:ea typeface="微软雅黑" panose="020B0503020204020204" pitchFamily="34" charset="-122"/>
              </a:rPr>
              <a:t>Lettre</a:t>
            </a:r>
            <a:r>
              <a:rPr lang="en-US" altLang="zh-CN" sz="3200" dirty="0">
                <a:latin typeface="微软雅黑" panose="020B0503020204020204" pitchFamily="34" charset="-122"/>
                <a:ea typeface="微软雅黑" panose="020B0503020204020204" pitchFamily="34" charset="-122"/>
              </a:rPr>
              <a:t> de </a:t>
            </a:r>
            <a:r>
              <a:rPr lang="en-US" altLang="zh-CN" sz="3200" dirty="0" err="1">
                <a:latin typeface="微软雅黑" panose="020B0503020204020204" pitchFamily="34" charset="-122"/>
                <a:ea typeface="微软雅黑" panose="020B0503020204020204" pitchFamily="34" charset="-122"/>
              </a:rPr>
              <a:t>crédit</a:t>
            </a:r>
            <a:r>
              <a:rPr lang="en-US" altLang="zh-CN" sz="3200" dirty="0">
                <a:latin typeface="微软雅黑" panose="020B0503020204020204" pitchFamily="34" charset="-122"/>
                <a:ea typeface="微软雅黑" panose="020B0503020204020204" pitchFamily="34" charset="-122"/>
              </a:rPr>
              <a:t> payable à </a:t>
            </a:r>
            <a:r>
              <a:rPr lang="en-US" altLang="zh-CN" sz="3200" dirty="0" err="1">
                <a:latin typeface="微软雅黑" panose="020B0503020204020204" pitchFamily="34" charset="-122"/>
                <a:ea typeface="微软雅黑" panose="020B0503020204020204" pitchFamily="34" charset="-122"/>
              </a:rPr>
              <a:t>vue</a:t>
            </a:r>
            <a:r>
              <a:rPr lang="en-US" altLang="zh-CN" sz="3200" dirty="0">
                <a:latin typeface="微软雅黑" panose="020B0503020204020204" pitchFamily="34" charset="-122"/>
                <a:ea typeface="微软雅黑" panose="020B0503020204020204" pitchFamily="34" charset="-122"/>
              </a:rPr>
              <a:t> /à usance </a:t>
            </a:r>
          </a:p>
          <a:p>
            <a:pPr>
              <a:lnSpc>
                <a:spcPct val="150000"/>
              </a:lnSpc>
            </a:pPr>
            <a:r>
              <a:rPr lang="en-US" altLang="zh-CN" sz="3200" dirty="0">
                <a:latin typeface="微软雅黑" panose="020B0503020204020204" pitchFamily="34" charset="-122"/>
                <a:ea typeface="微软雅黑" panose="020B0503020204020204" pitchFamily="34" charset="-122"/>
              </a:rPr>
              <a:t>      ( L/C à </a:t>
            </a:r>
            <a:r>
              <a:rPr lang="en-US" altLang="zh-CN" sz="3200" dirty="0" err="1">
                <a:latin typeface="微软雅黑" panose="020B0503020204020204" pitchFamily="34" charset="-122"/>
                <a:ea typeface="微软雅黑" panose="020B0503020204020204" pitchFamily="34" charset="-122"/>
              </a:rPr>
              <a:t>vue</a:t>
            </a:r>
            <a:r>
              <a:rPr lang="en-US" altLang="zh-CN" sz="3200" dirty="0">
                <a:latin typeface="微软雅黑" panose="020B0503020204020204" pitchFamily="34" charset="-122"/>
                <a:ea typeface="微软雅黑" panose="020B0503020204020204" pitchFamily="34" charset="-122"/>
              </a:rPr>
              <a:t> </a:t>
            </a:r>
            <a:r>
              <a:rPr lang="en-US" altLang="zh-CN" sz="3200" dirty="0" err="1">
                <a:latin typeface="微软雅黑" panose="020B0503020204020204" pitchFamily="34" charset="-122"/>
                <a:ea typeface="微软雅黑" panose="020B0503020204020204" pitchFamily="34" charset="-122"/>
              </a:rPr>
              <a:t>ou</a:t>
            </a:r>
            <a:r>
              <a:rPr lang="en-US" altLang="zh-CN" sz="3200" dirty="0">
                <a:latin typeface="微软雅黑" panose="020B0503020204020204" pitchFamily="34" charset="-122"/>
                <a:ea typeface="微软雅黑" panose="020B0503020204020204" pitchFamily="34" charset="-122"/>
              </a:rPr>
              <a:t> L/C à usance )  </a:t>
            </a:r>
            <a:r>
              <a:rPr lang="zh-CN" altLang="en-US" sz="3200" dirty="0">
                <a:latin typeface="微软雅黑" panose="020B0503020204020204" pitchFamily="34" charset="-122"/>
                <a:ea typeface="微软雅黑" panose="020B0503020204020204" pitchFamily="34" charset="-122"/>
              </a:rPr>
              <a:t>即期</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远期付款</a:t>
            </a:r>
            <a:endParaRPr lang="fr-FR" altLang="zh-CN" sz="3200" dirty="0">
              <a:latin typeface="微软雅黑" panose="020B0503020204020204" pitchFamily="34" charset="-122"/>
              <a:ea typeface="微软雅黑" panose="020B0503020204020204" pitchFamily="34" charset="-122"/>
            </a:endParaRPr>
          </a:p>
          <a:p>
            <a:pPr>
              <a:lnSpc>
                <a:spcPct val="150000"/>
              </a:lnSpc>
            </a:pPr>
            <a:r>
              <a:rPr lang="fr-FR" altLang="zh-CN" sz="3200" dirty="0">
                <a:latin typeface="微软雅黑" panose="020B0503020204020204" pitchFamily="34" charset="-122"/>
                <a:ea typeface="微软雅黑" panose="020B0503020204020204" pitchFamily="34" charset="-122"/>
              </a:rPr>
              <a:t> Ouvrir un crédit </a:t>
            </a:r>
            <a:r>
              <a:rPr lang="zh-CN" altLang="en-US" sz="3200" dirty="0">
                <a:latin typeface="微软雅黑" panose="020B0503020204020204" pitchFamily="34" charset="-122"/>
                <a:ea typeface="微软雅黑" panose="020B0503020204020204" pitchFamily="34" charset="-122"/>
              </a:rPr>
              <a:t>开立信用证</a:t>
            </a:r>
            <a:endParaRPr lang="en-US" altLang="zh-CN" sz="3200" dirty="0">
              <a:latin typeface="微软雅黑" panose="020B0503020204020204" pitchFamily="34" charset="-122"/>
              <a:ea typeface="微软雅黑" panose="020B0503020204020204" pitchFamily="34" charset="-122"/>
            </a:endParaRPr>
          </a:p>
        </p:txBody>
      </p:sp>
      <p:grpSp>
        <p:nvGrpSpPr>
          <p:cNvPr id="4" name="组合 20">
            <a:extLst>
              <a:ext uri="{FF2B5EF4-FFF2-40B4-BE49-F238E27FC236}">
                <a16:creationId xmlns:a16="http://schemas.microsoft.com/office/drawing/2014/main" id="{0B601301-FCF1-018B-27BF-F92DBF2902B3}"/>
              </a:ext>
            </a:extLst>
          </p:cNvPr>
          <p:cNvGrpSpPr/>
          <p:nvPr/>
        </p:nvGrpSpPr>
        <p:grpSpPr>
          <a:xfrm>
            <a:off x="233680" y="388621"/>
            <a:ext cx="579161" cy="5943599"/>
            <a:chOff x="233680" y="388621"/>
            <a:chExt cx="579161" cy="5943599"/>
          </a:xfrm>
        </p:grpSpPr>
        <p:sp>
          <p:nvSpPr>
            <p:cNvPr id="7" name="文本框 2">
              <a:extLst>
                <a:ext uri="{FF2B5EF4-FFF2-40B4-BE49-F238E27FC236}">
                  <a16:creationId xmlns:a16="http://schemas.microsoft.com/office/drawing/2014/main" id="{F5BF8747-C5FD-D1DC-F3ED-7FA65BD4D9FA}"/>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3" name="直接连接符 4">
              <a:extLst>
                <a:ext uri="{FF2B5EF4-FFF2-40B4-BE49-F238E27FC236}">
                  <a16:creationId xmlns:a16="http://schemas.microsoft.com/office/drawing/2014/main" id="{B436C75C-14CA-36D9-577C-7B5CBE09A829}"/>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7">
              <a:extLst>
                <a:ext uri="{FF2B5EF4-FFF2-40B4-BE49-F238E27FC236}">
                  <a16:creationId xmlns:a16="http://schemas.microsoft.com/office/drawing/2014/main" id="{2D84A09D-32C5-A616-EF31-C59EE84F162B}"/>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6" name="直接连接符 8">
              <a:extLst>
                <a:ext uri="{FF2B5EF4-FFF2-40B4-BE49-F238E27FC236}">
                  <a16:creationId xmlns:a16="http://schemas.microsoft.com/office/drawing/2014/main" id="{26A09D59-ACEB-8B55-EB7C-489B2CB0385B}"/>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9">
              <a:extLst>
                <a:ext uri="{FF2B5EF4-FFF2-40B4-BE49-F238E27FC236}">
                  <a16:creationId xmlns:a16="http://schemas.microsoft.com/office/drawing/2014/main" id="{CC3D7F2E-2377-EF5D-ADF7-E469947B700C}"/>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8" name="直接连接符 10">
              <a:extLst>
                <a:ext uri="{FF2B5EF4-FFF2-40B4-BE49-F238E27FC236}">
                  <a16:creationId xmlns:a16="http://schemas.microsoft.com/office/drawing/2014/main" id="{09C5E439-E855-DBE4-D878-6794ED9DB166}"/>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1">
              <a:extLst>
                <a:ext uri="{FF2B5EF4-FFF2-40B4-BE49-F238E27FC236}">
                  <a16:creationId xmlns:a16="http://schemas.microsoft.com/office/drawing/2014/main" id="{46C880D3-CB33-2EA5-CAF0-846A93C0230C}"/>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0" name="直接连接符 13">
              <a:extLst>
                <a:ext uri="{FF2B5EF4-FFF2-40B4-BE49-F238E27FC236}">
                  <a16:creationId xmlns:a16="http://schemas.microsoft.com/office/drawing/2014/main" id="{C09A6A99-A762-3066-3303-4BE0FFB17799}"/>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98551110"/>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down)">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down)">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0692F5-C3A6-A7D3-CE32-F151D09F834C}"/>
              </a:ext>
            </a:extLst>
          </p:cNvPr>
          <p:cNvSpPr txBox="1"/>
          <p:nvPr/>
        </p:nvSpPr>
        <p:spPr>
          <a:xfrm>
            <a:off x="1280160" y="628233"/>
            <a:ext cx="8961120" cy="1446550"/>
          </a:xfrm>
          <a:prstGeom prst="rect">
            <a:avLst/>
          </a:prstGeom>
          <a:noFill/>
        </p:spPr>
        <p:txBody>
          <a:bodyPr wrap="square" rtlCol="0">
            <a:spAutoFit/>
          </a:bodyPr>
          <a:lstStyle/>
          <a:p>
            <a:r>
              <a:rPr lang="zh-CN" altLang="en-US" sz="4400" b="1" dirty="0">
                <a:solidFill>
                  <a:schemeClr val="bg1"/>
                </a:solidFill>
              </a:rPr>
              <a:t> 信用证支付方式</a:t>
            </a:r>
            <a:endParaRPr lang="en-US" altLang="zh-CN" sz="4400" b="1" dirty="0">
              <a:solidFill>
                <a:schemeClr val="bg1"/>
              </a:solidFill>
            </a:endParaRPr>
          </a:p>
          <a:p>
            <a:endParaRPr lang="zh-CN" altLang="en-US" sz="4400" b="1" dirty="0">
              <a:solidFill>
                <a:schemeClr val="bg1"/>
              </a:solidFill>
            </a:endParaRPr>
          </a:p>
        </p:txBody>
      </p:sp>
      <p:sp>
        <p:nvSpPr>
          <p:cNvPr id="6" name="矩形 5">
            <a:extLst>
              <a:ext uri="{FF2B5EF4-FFF2-40B4-BE49-F238E27FC236}">
                <a16:creationId xmlns:a16="http://schemas.microsoft.com/office/drawing/2014/main" id="{21A40E77-F41D-1301-0370-0A3790FAC2F9}"/>
              </a:ext>
            </a:extLst>
          </p:cNvPr>
          <p:cNvSpPr/>
          <p:nvPr/>
        </p:nvSpPr>
        <p:spPr>
          <a:xfrm>
            <a:off x="1513097" y="1713372"/>
            <a:ext cx="9398743" cy="4437305"/>
          </a:xfrm>
          <a:prstGeom prst="rect">
            <a:avLst/>
          </a:prstGeom>
          <a:solidFill>
            <a:schemeClr val="bg1"/>
          </a:solidFill>
        </p:spPr>
        <p:txBody>
          <a:bodyPr wrap="square">
            <a:spAutoFit/>
          </a:bodyPr>
          <a:lstStyle/>
          <a:p>
            <a:pPr>
              <a:lnSpc>
                <a:spcPct val="150000"/>
              </a:lnSpc>
            </a:pPr>
            <a:r>
              <a:rPr lang="zh-CN" altLang="en-US" sz="3200" dirty="0">
                <a:latin typeface="微软雅黑" panose="020B0503020204020204" pitchFamily="34" charset="-122"/>
                <a:ea typeface="微软雅黑" panose="020B0503020204020204" pitchFamily="34" charset="-122"/>
              </a:rPr>
              <a:t>远期信用证，应在支付条款中明确注明为</a:t>
            </a:r>
            <a:r>
              <a:rPr lang="en-US" altLang="zh-CN" sz="3200" dirty="0">
                <a:latin typeface="微软雅黑" panose="020B0503020204020204" pitchFamily="34" charset="-122"/>
                <a:ea typeface="微软雅黑" panose="020B0503020204020204" pitchFamily="34" charset="-122"/>
              </a:rPr>
              <a:t>30</a:t>
            </a:r>
            <a:r>
              <a:rPr lang="zh-CN" altLang="en-US" sz="3200" dirty="0">
                <a:latin typeface="微软雅黑" panose="020B0503020204020204" pitchFamily="34" charset="-122"/>
                <a:ea typeface="微软雅黑" panose="020B0503020204020204" pitchFamily="34" charset="-122"/>
              </a:rPr>
              <a:t>天或</a:t>
            </a:r>
            <a:r>
              <a:rPr lang="en-US" altLang="zh-CN" sz="3200" dirty="0">
                <a:latin typeface="微软雅黑" panose="020B0503020204020204" pitchFamily="34" charset="-122"/>
                <a:ea typeface="微软雅黑" panose="020B0503020204020204" pitchFamily="34" charset="-122"/>
              </a:rPr>
              <a:t>60</a:t>
            </a:r>
            <a:r>
              <a:rPr lang="zh-CN" altLang="en-US" sz="3200" dirty="0">
                <a:latin typeface="微软雅黑" panose="020B0503020204020204" pitchFamily="34" charset="-122"/>
                <a:ea typeface="微软雅黑" panose="020B0503020204020204" pitchFamily="34" charset="-122"/>
              </a:rPr>
              <a:t>天付款。</a:t>
            </a:r>
          </a:p>
          <a:p>
            <a:pPr>
              <a:lnSpc>
                <a:spcPct val="150000"/>
              </a:lnSpc>
            </a:pPr>
            <a:r>
              <a:rPr lang="zh-CN" altLang="en-US" sz="3200" dirty="0">
                <a:latin typeface="微软雅黑" panose="020B0503020204020204" pitchFamily="34" charset="-122"/>
                <a:ea typeface="微软雅黑" panose="020B0503020204020204" pitchFamily="34" charset="-122"/>
              </a:rPr>
              <a:t>法文表达方式为：</a:t>
            </a:r>
          </a:p>
          <a:p>
            <a:pPr>
              <a:lnSpc>
                <a:spcPct val="150000"/>
              </a:lnSpc>
            </a:pPr>
            <a:r>
              <a:rPr lang="zh-CN" altLang="en-US" sz="3200" dirty="0">
                <a:latin typeface="微软雅黑" panose="020B0503020204020204" pitchFamily="34" charset="-122"/>
                <a:ea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rPr>
              <a:t>- </a:t>
            </a:r>
            <a:r>
              <a:rPr lang="en-US" altLang="zh-CN" sz="3200" dirty="0" err="1">
                <a:latin typeface="微软雅黑" panose="020B0503020204020204" pitchFamily="34" charset="-122"/>
                <a:ea typeface="微软雅黑" panose="020B0503020204020204" pitchFamily="34" charset="-122"/>
              </a:rPr>
              <a:t>Lettre</a:t>
            </a:r>
            <a:r>
              <a:rPr lang="en-US" altLang="zh-CN" sz="3200" dirty="0">
                <a:latin typeface="微软雅黑" panose="020B0503020204020204" pitchFamily="34" charset="-122"/>
                <a:ea typeface="微软雅黑" panose="020B0503020204020204" pitchFamily="34" charset="-122"/>
              </a:rPr>
              <a:t> de </a:t>
            </a:r>
            <a:r>
              <a:rPr lang="en-US" altLang="zh-CN" sz="3200" dirty="0" err="1">
                <a:latin typeface="微软雅黑" panose="020B0503020204020204" pitchFamily="34" charset="-122"/>
                <a:ea typeface="微软雅黑" panose="020B0503020204020204" pitchFamily="34" charset="-122"/>
              </a:rPr>
              <a:t>crédit</a:t>
            </a:r>
            <a:r>
              <a:rPr lang="en-US" altLang="zh-CN" sz="3200" dirty="0">
                <a:latin typeface="微软雅黑" panose="020B0503020204020204" pitchFamily="34" charset="-122"/>
                <a:ea typeface="微软雅黑" panose="020B0503020204020204" pitchFamily="34" charset="-122"/>
              </a:rPr>
              <a:t> payable à 30 </a:t>
            </a:r>
            <a:r>
              <a:rPr lang="en-US" altLang="zh-CN" sz="3200" dirty="0" err="1">
                <a:latin typeface="微软雅黑" panose="020B0503020204020204" pitchFamily="34" charset="-122"/>
                <a:ea typeface="微软雅黑" panose="020B0503020204020204" pitchFamily="34" charset="-122"/>
              </a:rPr>
              <a:t>jours</a:t>
            </a:r>
            <a:r>
              <a:rPr lang="en-US" altLang="zh-CN" sz="3200" dirty="0">
                <a:latin typeface="微软雅黑" panose="020B0503020204020204" pitchFamily="34" charset="-122"/>
                <a:ea typeface="微软雅黑" panose="020B0503020204020204" pitchFamily="34" charset="-122"/>
              </a:rPr>
              <a:t>/à 60 </a:t>
            </a:r>
            <a:r>
              <a:rPr lang="en-US" altLang="zh-CN" sz="3200" dirty="0" err="1">
                <a:latin typeface="微软雅黑" panose="020B0503020204020204" pitchFamily="34" charset="-122"/>
                <a:ea typeface="微软雅黑" panose="020B0503020204020204" pitchFamily="34" charset="-122"/>
              </a:rPr>
              <a:t>jours</a:t>
            </a:r>
            <a:endParaRPr lang="en-US" altLang="zh-CN" sz="3200" dirty="0">
              <a:latin typeface="微软雅黑" panose="020B0503020204020204" pitchFamily="34" charset="-122"/>
              <a:ea typeface="微软雅黑" panose="020B0503020204020204" pitchFamily="34" charset="-122"/>
            </a:endParaRPr>
          </a:p>
          <a:p>
            <a:pPr>
              <a:lnSpc>
                <a:spcPct val="15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或 </a:t>
            </a:r>
            <a:r>
              <a:rPr lang="en-US" altLang="zh-CN" sz="3200" dirty="0">
                <a:latin typeface="微软雅黑" panose="020B0503020204020204" pitchFamily="34" charset="-122"/>
                <a:ea typeface="微软雅黑" panose="020B0503020204020204" pitchFamily="34" charset="-122"/>
              </a:rPr>
              <a:t>L/C à 30 </a:t>
            </a:r>
            <a:r>
              <a:rPr lang="en-US" altLang="zh-CN" sz="3200" dirty="0" err="1">
                <a:latin typeface="微软雅黑" panose="020B0503020204020204" pitchFamily="34" charset="-122"/>
                <a:ea typeface="微软雅黑" panose="020B0503020204020204" pitchFamily="34" charset="-122"/>
              </a:rPr>
              <a:t>jours</a:t>
            </a:r>
            <a:r>
              <a:rPr lang="en-US" altLang="zh-CN" sz="3200" dirty="0">
                <a:latin typeface="微软雅黑" panose="020B0503020204020204" pitchFamily="34" charset="-122"/>
                <a:ea typeface="微软雅黑" panose="020B0503020204020204" pitchFamily="34" charset="-122"/>
              </a:rPr>
              <a:t>,  L/C à 60 </a:t>
            </a:r>
            <a:r>
              <a:rPr lang="en-US" altLang="zh-CN" sz="3200" dirty="0" err="1">
                <a:latin typeface="微软雅黑" panose="020B0503020204020204" pitchFamily="34" charset="-122"/>
                <a:ea typeface="微软雅黑" panose="020B0503020204020204" pitchFamily="34" charset="-122"/>
              </a:rPr>
              <a:t>jours</a:t>
            </a:r>
            <a:r>
              <a:rPr lang="en-US" altLang="zh-CN" sz="3200" dirty="0">
                <a:latin typeface="微软雅黑" panose="020B0503020204020204" pitchFamily="34" charset="-122"/>
                <a:ea typeface="微软雅黑" panose="020B0503020204020204" pitchFamily="34" charset="-122"/>
              </a:rPr>
              <a:t> .</a:t>
            </a:r>
          </a:p>
        </p:txBody>
      </p:sp>
      <p:grpSp>
        <p:nvGrpSpPr>
          <p:cNvPr id="4" name="组合 20">
            <a:extLst>
              <a:ext uri="{FF2B5EF4-FFF2-40B4-BE49-F238E27FC236}">
                <a16:creationId xmlns:a16="http://schemas.microsoft.com/office/drawing/2014/main" id="{D89275B9-18D5-45C8-30B6-8AAC39DAA104}"/>
              </a:ext>
            </a:extLst>
          </p:cNvPr>
          <p:cNvGrpSpPr/>
          <p:nvPr/>
        </p:nvGrpSpPr>
        <p:grpSpPr>
          <a:xfrm>
            <a:off x="233680" y="388621"/>
            <a:ext cx="579161" cy="5943599"/>
            <a:chOff x="233680" y="388621"/>
            <a:chExt cx="579161" cy="5943599"/>
          </a:xfrm>
        </p:grpSpPr>
        <p:sp>
          <p:nvSpPr>
            <p:cNvPr id="7" name="文本框 2">
              <a:extLst>
                <a:ext uri="{FF2B5EF4-FFF2-40B4-BE49-F238E27FC236}">
                  <a16:creationId xmlns:a16="http://schemas.microsoft.com/office/drawing/2014/main" id="{674991CF-74AE-BC81-0F56-AD093B5A4E17}"/>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3" name="直接连接符 4">
              <a:extLst>
                <a:ext uri="{FF2B5EF4-FFF2-40B4-BE49-F238E27FC236}">
                  <a16:creationId xmlns:a16="http://schemas.microsoft.com/office/drawing/2014/main" id="{3492D06E-4DA8-C29E-DAF5-2A3FAD28BECD}"/>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7">
              <a:extLst>
                <a:ext uri="{FF2B5EF4-FFF2-40B4-BE49-F238E27FC236}">
                  <a16:creationId xmlns:a16="http://schemas.microsoft.com/office/drawing/2014/main" id="{AF35BE64-BF57-0A3B-336B-A09273154999}"/>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6" name="直接连接符 8">
              <a:extLst>
                <a:ext uri="{FF2B5EF4-FFF2-40B4-BE49-F238E27FC236}">
                  <a16:creationId xmlns:a16="http://schemas.microsoft.com/office/drawing/2014/main" id="{9512C70A-5D16-A495-03CA-4DBE3177A3F2}"/>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9">
              <a:extLst>
                <a:ext uri="{FF2B5EF4-FFF2-40B4-BE49-F238E27FC236}">
                  <a16:creationId xmlns:a16="http://schemas.microsoft.com/office/drawing/2014/main" id="{5CB7755C-6D77-EAAE-D9A3-77B301384231}"/>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8" name="直接连接符 10">
              <a:extLst>
                <a:ext uri="{FF2B5EF4-FFF2-40B4-BE49-F238E27FC236}">
                  <a16:creationId xmlns:a16="http://schemas.microsoft.com/office/drawing/2014/main" id="{508D70C6-A193-A941-2417-855DFDF78D5C}"/>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1">
              <a:extLst>
                <a:ext uri="{FF2B5EF4-FFF2-40B4-BE49-F238E27FC236}">
                  <a16:creationId xmlns:a16="http://schemas.microsoft.com/office/drawing/2014/main" id="{E8EF5558-42C9-349D-C6EC-D9853F07F6AF}"/>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0" name="直接连接符 13">
              <a:extLst>
                <a:ext uri="{FF2B5EF4-FFF2-40B4-BE49-F238E27FC236}">
                  <a16:creationId xmlns:a16="http://schemas.microsoft.com/office/drawing/2014/main" id="{8A7BD5B1-524A-2999-18B4-A157CE77C74C}"/>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64303609"/>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down)">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down)">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F90CA-A7C7-9E89-E095-1667F8E82B06}"/>
            </a:ext>
          </a:extLst>
        </p:cNvPr>
        <p:cNvGrpSpPr/>
        <p:nvPr/>
      </p:nvGrpSpPr>
      <p:grpSpPr>
        <a:xfrm>
          <a:off x="0" y="0"/>
          <a:ext cx="0" cy="0"/>
          <a:chOff x="0" y="0"/>
          <a:chExt cx="0" cy="0"/>
        </a:xfrm>
      </p:grpSpPr>
      <p:grpSp>
        <p:nvGrpSpPr>
          <p:cNvPr id="4" name="组合 20">
            <a:extLst>
              <a:ext uri="{FF2B5EF4-FFF2-40B4-BE49-F238E27FC236}">
                <a16:creationId xmlns:a16="http://schemas.microsoft.com/office/drawing/2014/main" id="{8B6F8EA9-17DD-6FC2-4D08-D9E90D5A0C34}"/>
              </a:ext>
            </a:extLst>
          </p:cNvPr>
          <p:cNvGrpSpPr/>
          <p:nvPr/>
        </p:nvGrpSpPr>
        <p:grpSpPr>
          <a:xfrm>
            <a:off x="233680" y="388621"/>
            <a:ext cx="579161" cy="5943599"/>
            <a:chOff x="233680" y="388621"/>
            <a:chExt cx="579161" cy="5943599"/>
          </a:xfrm>
        </p:grpSpPr>
        <p:sp>
          <p:nvSpPr>
            <p:cNvPr id="7" name="文本框 2">
              <a:extLst>
                <a:ext uri="{FF2B5EF4-FFF2-40B4-BE49-F238E27FC236}">
                  <a16:creationId xmlns:a16="http://schemas.microsoft.com/office/drawing/2014/main" id="{B11B9702-77EF-4296-EAD0-786AF561656A}"/>
                </a:ext>
              </a:extLst>
            </p:cNvPr>
            <p:cNvSpPr txBox="1"/>
            <p:nvPr/>
          </p:nvSpPr>
          <p:spPr>
            <a:xfrm>
              <a:off x="320361" y="38862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学习目标</a:t>
              </a:r>
            </a:p>
          </p:txBody>
        </p:sp>
        <p:cxnSp>
          <p:nvCxnSpPr>
            <p:cNvPr id="13" name="直接连接符 4">
              <a:extLst>
                <a:ext uri="{FF2B5EF4-FFF2-40B4-BE49-F238E27FC236}">
                  <a16:creationId xmlns:a16="http://schemas.microsoft.com/office/drawing/2014/main" id="{CA77008C-20E9-6453-6F71-3B33F257EB9A}"/>
                </a:ext>
              </a:extLst>
            </p:cNvPr>
            <p:cNvCxnSpPr>
              <a:cxnSpLocks/>
            </p:cNvCxnSpPr>
            <p:nvPr/>
          </p:nvCxnSpPr>
          <p:spPr>
            <a:xfrm>
              <a:off x="320361" y="174752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7">
              <a:extLst>
                <a:ext uri="{FF2B5EF4-FFF2-40B4-BE49-F238E27FC236}">
                  <a16:creationId xmlns:a16="http://schemas.microsoft.com/office/drawing/2014/main" id="{CE3D0967-4B20-CD77-C0D7-794FBC98107B}"/>
                </a:ext>
              </a:extLst>
            </p:cNvPr>
            <p:cNvSpPr txBox="1"/>
            <p:nvPr/>
          </p:nvSpPr>
          <p:spPr>
            <a:xfrm>
              <a:off x="320398" y="1942921"/>
              <a:ext cx="492443" cy="1148080"/>
            </a:xfrm>
            <a:prstGeom prst="rect">
              <a:avLst/>
            </a:prstGeom>
            <a:solidFill>
              <a:schemeClr val="accent2">
                <a:lumMod val="75000"/>
              </a:schemeClr>
            </a:solidFill>
            <a:ln w="28575">
              <a:solidFill>
                <a:schemeClr val="tx1"/>
              </a:solidFill>
            </a:ln>
          </p:spPr>
          <p:txBody>
            <a:bodyPr vert="eaVert" wrap="square" rtlCol="0">
              <a:spAutoFit/>
            </a:bodyPr>
            <a:lstStyle/>
            <a:p>
              <a:r>
                <a:rPr lang="zh-CN" altLang="en-US" sz="2000" b="1" dirty="0">
                  <a:solidFill>
                    <a:schemeClr val="bg1"/>
                  </a:solidFill>
                  <a:latin typeface="宋体" panose="02010600030101010101" pitchFamily="2" charset="-122"/>
                  <a:ea typeface="宋体" panose="02010600030101010101" pitchFamily="2" charset="-122"/>
                </a:rPr>
                <a:t>任务准备</a:t>
              </a:r>
            </a:p>
          </p:txBody>
        </p:sp>
        <p:cxnSp>
          <p:nvCxnSpPr>
            <p:cNvPr id="16" name="直接连接符 8">
              <a:extLst>
                <a:ext uri="{FF2B5EF4-FFF2-40B4-BE49-F238E27FC236}">
                  <a16:creationId xmlns:a16="http://schemas.microsoft.com/office/drawing/2014/main" id="{FC642517-799C-16ED-DA34-5B10BC39B153}"/>
                </a:ext>
              </a:extLst>
            </p:cNvPr>
            <p:cNvCxnSpPr>
              <a:cxnSpLocks/>
            </p:cNvCxnSpPr>
            <p:nvPr/>
          </p:nvCxnSpPr>
          <p:spPr>
            <a:xfrm>
              <a:off x="320361" y="33172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9">
              <a:extLst>
                <a:ext uri="{FF2B5EF4-FFF2-40B4-BE49-F238E27FC236}">
                  <a16:creationId xmlns:a16="http://schemas.microsoft.com/office/drawing/2014/main" id="{78F37598-7CCB-4980-5C3B-33B597466ABD}"/>
                </a:ext>
              </a:extLst>
            </p:cNvPr>
            <p:cNvSpPr txBox="1"/>
            <p:nvPr/>
          </p:nvSpPr>
          <p:spPr>
            <a:xfrm>
              <a:off x="320365" y="3553461"/>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案例解析</a:t>
              </a:r>
            </a:p>
          </p:txBody>
        </p:sp>
        <p:cxnSp>
          <p:nvCxnSpPr>
            <p:cNvPr id="18" name="直接连接符 10">
              <a:extLst>
                <a:ext uri="{FF2B5EF4-FFF2-40B4-BE49-F238E27FC236}">
                  <a16:creationId xmlns:a16="http://schemas.microsoft.com/office/drawing/2014/main" id="{48C34078-CA23-B8CA-7618-2A7C797DD7A9}"/>
                </a:ext>
              </a:extLst>
            </p:cNvPr>
            <p:cNvCxnSpPr>
              <a:cxnSpLocks/>
            </p:cNvCxnSpPr>
            <p:nvPr/>
          </p:nvCxnSpPr>
          <p:spPr>
            <a:xfrm>
              <a:off x="320361" y="4942840"/>
              <a:ext cx="492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1">
              <a:extLst>
                <a:ext uri="{FF2B5EF4-FFF2-40B4-BE49-F238E27FC236}">
                  <a16:creationId xmlns:a16="http://schemas.microsoft.com/office/drawing/2014/main" id="{0AF6C74D-9A75-BF1F-F5E6-BD533A25A68B}"/>
                </a:ext>
              </a:extLst>
            </p:cNvPr>
            <p:cNvSpPr txBox="1"/>
            <p:nvPr/>
          </p:nvSpPr>
          <p:spPr>
            <a:xfrm>
              <a:off x="320361" y="5184140"/>
              <a:ext cx="492443" cy="1148080"/>
            </a:xfrm>
            <a:prstGeom prst="rect">
              <a:avLst/>
            </a:prstGeom>
            <a:solidFill>
              <a:schemeClr val="accent1">
                <a:lumMod val="60000"/>
                <a:lumOff val="40000"/>
              </a:schemeClr>
            </a:solidFill>
            <a:ln w="28575">
              <a:solidFill>
                <a:schemeClr val="tx1"/>
              </a:solidFill>
            </a:ln>
          </p:spPr>
          <p:txBody>
            <a:bodyPr vert="eaVert" wrap="square" rtlCol="0">
              <a:spAutoFit/>
            </a:bodyPr>
            <a:lstStyle>
              <a:defPPr>
                <a:defRPr lang="zh-CN"/>
              </a:defPPr>
              <a:lvl1pPr>
                <a:defRPr sz="2000" b="1">
                  <a:solidFill>
                    <a:schemeClr val="bg1"/>
                  </a:solidFill>
                  <a:latin typeface="宋体" panose="02010600030101010101" pitchFamily="2" charset="-122"/>
                  <a:ea typeface="宋体" panose="02010600030101010101" pitchFamily="2" charset="-122"/>
                </a:defRPr>
              </a:lvl1pPr>
            </a:lstStyle>
            <a:p>
              <a:r>
                <a:rPr lang="zh-CN" altLang="en-US" dirty="0"/>
                <a:t>撰写实施</a:t>
              </a:r>
            </a:p>
          </p:txBody>
        </p:sp>
        <p:cxnSp>
          <p:nvCxnSpPr>
            <p:cNvPr id="20" name="直接连接符 13">
              <a:extLst>
                <a:ext uri="{FF2B5EF4-FFF2-40B4-BE49-F238E27FC236}">
                  <a16:creationId xmlns:a16="http://schemas.microsoft.com/office/drawing/2014/main" id="{CFBADC84-EC9F-0028-5E31-787612DF1FCE}"/>
                </a:ext>
              </a:extLst>
            </p:cNvPr>
            <p:cNvCxnSpPr>
              <a:cxnSpLocks/>
            </p:cNvCxnSpPr>
            <p:nvPr/>
          </p:nvCxnSpPr>
          <p:spPr>
            <a:xfrm>
              <a:off x="233680" y="388621"/>
              <a:ext cx="0" cy="5943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 name="文本框 1">
            <a:extLst>
              <a:ext uri="{FF2B5EF4-FFF2-40B4-BE49-F238E27FC236}">
                <a16:creationId xmlns:a16="http://schemas.microsoft.com/office/drawing/2014/main" id="{D1CBBC29-D19D-55A7-F71F-4F460400F5C2}"/>
              </a:ext>
            </a:extLst>
          </p:cNvPr>
          <p:cNvSpPr txBox="1"/>
          <p:nvPr/>
        </p:nvSpPr>
        <p:spPr>
          <a:xfrm>
            <a:off x="1280160" y="628233"/>
            <a:ext cx="8961120" cy="1446550"/>
          </a:xfrm>
          <a:prstGeom prst="rect">
            <a:avLst/>
          </a:prstGeom>
          <a:noFill/>
        </p:spPr>
        <p:txBody>
          <a:bodyPr wrap="square" rtlCol="0">
            <a:spAutoFit/>
          </a:bodyPr>
          <a:lstStyle/>
          <a:p>
            <a:r>
              <a:rPr lang="zh-CN" altLang="en-US" sz="4400" b="1" dirty="0">
                <a:solidFill>
                  <a:schemeClr val="bg1"/>
                </a:solidFill>
              </a:rPr>
              <a:t> 常用词汇</a:t>
            </a:r>
            <a:endParaRPr lang="en-US" altLang="zh-CN" sz="4400" b="1" dirty="0">
              <a:solidFill>
                <a:schemeClr val="bg1"/>
              </a:solidFill>
            </a:endParaRPr>
          </a:p>
          <a:p>
            <a:endParaRPr lang="zh-CN" altLang="en-US" sz="4400" b="1" dirty="0">
              <a:solidFill>
                <a:schemeClr val="bg1"/>
              </a:solidFill>
            </a:endParaRPr>
          </a:p>
        </p:txBody>
      </p:sp>
      <p:sp>
        <p:nvSpPr>
          <p:cNvPr id="5" name="文本框 6">
            <a:extLst>
              <a:ext uri="{FF2B5EF4-FFF2-40B4-BE49-F238E27FC236}">
                <a16:creationId xmlns:a16="http://schemas.microsoft.com/office/drawing/2014/main" id="{338AA326-5067-10D7-AE27-097E3635CB43}"/>
              </a:ext>
            </a:extLst>
          </p:cNvPr>
          <p:cNvSpPr txBox="1"/>
          <p:nvPr/>
        </p:nvSpPr>
        <p:spPr>
          <a:xfrm>
            <a:off x="1473202" y="1747520"/>
            <a:ext cx="9580878" cy="4031873"/>
          </a:xfrm>
          <a:prstGeom prst="rect">
            <a:avLst/>
          </a:prstGeom>
          <a:solidFill>
            <a:schemeClr val="bg1"/>
          </a:solidFill>
        </p:spPr>
        <p:txBody>
          <a:bodyPr wrap="square" rtlCol="0">
            <a:spAutoFit/>
          </a:bodyPr>
          <a:lstStyle/>
          <a:p>
            <a:r>
              <a:rPr lang="fr-FR" altLang="zh-CN" sz="3200" dirty="0"/>
              <a:t> </a:t>
            </a:r>
            <a:r>
              <a:rPr lang="fr-FR" altLang="zh-CN" sz="3200" dirty="0">
                <a:latin typeface="微软雅黑" panose="020B0503020204020204" pitchFamily="34" charset="-122"/>
                <a:ea typeface="微软雅黑" panose="020B0503020204020204" pitchFamily="34" charset="-122"/>
              </a:rPr>
              <a:t>la traite à plus de deux mois  </a:t>
            </a:r>
            <a:r>
              <a:rPr lang="zh-CN" altLang="en-US" sz="3200" dirty="0">
                <a:latin typeface="微软雅黑" panose="020B0503020204020204" pitchFamily="34" charset="-122"/>
                <a:ea typeface="微软雅黑" panose="020B0503020204020204" pitchFamily="34" charset="-122"/>
              </a:rPr>
              <a:t>期限为两个月以上的汇票</a:t>
            </a:r>
          </a:p>
          <a:p>
            <a:r>
              <a:rPr lang="zh-CN" altLang="en-US" sz="3200" dirty="0">
                <a:latin typeface="微软雅黑" panose="020B0503020204020204" pitchFamily="34" charset="-122"/>
                <a:ea typeface="微软雅黑" panose="020B0503020204020204" pitchFamily="34" charset="-122"/>
              </a:rPr>
              <a:t>  </a:t>
            </a:r>
            <a:r>
              <a:rPr lang="fr-FR" altLang="zh-CN" sz="3200" dirty="0">
                <a:latin typeface="微软雅黑" panose="020B0503020204020204" pitchFamily="34" charset="-122"/>
                <a:ea typeface="微软雅黑" panose="020B0503020204020204" pitchFamily="34" charset="-122"/>
              </a:rPr>
              <a:t>la traite à échéance de 3 mois  3</a:t>
            </a:r>
            <a:r>
              <a:rPr lang="zh-CN" altLang="en-US" sz="3200" dirty="0">
                <a:latin typeface="微软雅黑" panose="020B0503020204020204" pitchFamily="34" charset="-122"/>
                <a:ea typeface="微软雅黑" panose="020B0503020204020204" pitchFamily="34" charset="-122"/>
              </a:rPr>
              <a:t>月期汇票</a:t>
            </a:r>
          </a:p>
          <a:p>
            <a:r>
              <a:rPr lang="zh-CN" altLang="en-US" sz="3200" dirty="0">
                <a:latin typeface="微软雅黑" panose="020B0503020204020204" pitchFamily="34" charset="-122"/>
                <a:ea typeface="微软雅黑" panose="020B0503020204020204" pitchFamily="34" charset="-122"/>
              </a:rPr>
              <a:t>  </a:t>
            </a:r>
            <a:r>
              <a:rPr lang="fr-FR" altLang="zh-CN" sz="3200" dirty="0">
                <a:latin typeface="微软雅黑" panose="020B0503020204020204" pitchFamily="34" charset="-122"/>
                <a:ea typeface="微软雅黑" panose="020B0503020204020204" pitchFamily="34" charset="-122"/>
              </a:rPr>
              <a:t>la traite à terme  </a:t>
            </a:r>
            <a:r>
              <a:rPr lang="zh-CN" altLang="en-US" sz="3200" dirty="0">
                <a:latin typeface="微软雅黑" panose="020B0503020204020204" pitchFamily="34" charset="-122"/>
                <a:ea typeface="微软雅黑" panose="020B0503020204020204" pitchFamily="34" charset="-122"/>
              </a:rPr>
              <a:t>定期汇票</a:t>
            </a:r>
          </a:p>
          <a:p>
            <a:r>
              <a:rPr lang="fr-FR" altLang="zh-CN" sz="3200" dirty="0">
                <a:latin typeface="微软雅黑" panose="020B0503020204020204" pitchFamily="34" charset="-122"/>
                <a:ea typeface="微软雅黑" panose="020B0503020204020204" pitchFamily="34" charset="-122"/>
              </a:rPr>
              <a:t>la traite à vue    </a:t>
            </a:r>
            <a:r>
              <a:rPr lang="zh-CN" altLang="en-US" sz="3200" dirty="0">
                <a:latin typeface="微软雅黑" panose="020B0503020204020204" pitchFamily="34" charset="-122"/>
                <a:ea typeface="微软雅黑" panose="020B0503020204020204" pitchFamily="34" charset="-122"/>
              </a:rPr>
              <a:t>即期汇票</a:t>
            </a:r>
          </a:p>
          <a:p>
            <a:r>
              <a:rPr lang="fr-FR" altLang="zh-CN" sz="3200" dirty="0">
                <a:latin typeface="微软雅黑" panose="020B0503020204020204" pitchFamily="34" charset="-122"/>
                <a:ea typeface="微软雅黑" panose="020B0503020204020204" pitchFamily="34" charset="-122"/>
              </a:rPr>
              <a:t>la traite à 60 jours de vue </a:t>
            </a:r>
            <a:r>
              <a:rPr lang="zh-CN" altLang="en-US" sz="3200" dirty="0">
                <a:latin typeface="微软雅黑" panose="020B0503020204020204" pitchFamily="34" charset="-122"/>
                <a:ea typeface="微软雅黑" panose="020B0503020204020204" pitchFamily="34" charset="-122"/>
              </a:rPr>
              <a:t>见票后</a:t>
            </a:r>
            <a:r>
              <a:rPr lang="en-US" altLang="zh-CN" sz="3200" dirty="0">
                <a:latin typeface="微软雅黑" panose="020B0503020204020204" pitchFamily="34" charset="-122"/>
                <a:ea typeface="微软雅黑" panose="020B0503020204020204" pitchFamily="34" charset="-122"/>
              </a:rPr>
              <a:t>60</a:t>
            </a:r>
            <a:r>
              <a:rPr lang="zh-CN" altLang="en-US" sz="3200" dirty="0">
                <a:latin typeface="微软雅黑" panose="020B0503020204020204" pitchFamily="34" charset="-122"/>
                <a:ea typeface="微软雅黑" panose="020B0503020204020204" pitchFamily="34" charset="-122"/>
              </a:rPr>
              <a:t>天付款汇票</a:t>
            </a:r>
          </a:p>
          <a:p>
            <a:r>
              <a:rPr lang="fr-FR" altLang="zh-CN" sz="3200" dirty="0">
                <a:latin typeface="微软雅黑" panose="020B0503020204020204" pitchFamily="34" charset="-122"/>
                <a:ea typeface="微软雅黑" panose="020B0503020204020204" pitchFamily="34" charset="-122"/>
              </a:rPr>
              <a:t>la traite document contre acceptation  </a:t>
            </a:r>
            <a:r>
              <a:rPr lang="zh-CN" altLang="en-US" sz="3200" dirty="0">
                <a:latin typeface="微软雅黑" panose="020B0503020204020204" pitchFamily="34" charset="-122"/>
                <a:ea typeface="微软雅黑" panose="020B0503020204020204" pitchFamily="34" charset="-122"/>
              </a:rPr>
              <a:t>跟单承兑汇票</a:t>
            </a:r>
          </a:p>
        </p:txBody>
      </p:sp>
    </p:spTree>
    <p:extLst>
      <p:ext uri="{BB962C8B-B14F-4D97-AF65-F5344CB8AC3E}">
        <p14:creationId xmlns:p14="http://schemas.microsoft.com/office/powerpoint/2010/main" val="4094813216"/>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3891b6-6b3f-45c3-8fc4-0d0b27bee64d}"/>
  <p:tag name="KSO_WM_UNIT_TYPE" val="i"/>
</p:tagLst>
</file>

<file path=ppt/tags/tag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3891b6-6b3f-45c3-8fc4-0d0b27bee64d}"/>
  <p:tag name="KSO_WM_UNIT_TYPE" val="i"/>
</p:tagLst>
</file>

<file path=ppt/tags/tag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画廊</Template>
  <TotalTime>5740</TotalTime>
  <Words>1085</Words>
  <Application>Microsoft Office PowerPoint</Application>
  <PresentationFormat>Grand écran</PresentationFormat>
  <Paragraphs>114</Paragraphs>
  <Slides>14</Slides>
  <Notes>2</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14</vt:i4>
      </vt:variant>
    </vt:vector>
  </HeadingPairs>
  <TitlesOfParts>
    <vt:vector size="22" baseType="lpstr">
      <vt:lpstr>等线</vt:lpstr>
      <vt:lpstr>宋体</vt:lpstr>
      <vt:lpstr>微软雅黑</vt:lpstr>
      <vt:lpstr>Arial</vt:lpstr>
      <vt:lpstr>Calibri</vt:lpstr>
      <vt:lpstr>Calibri Light</vt:lpstr>
      <vt:lpstr>Times New Roman</vt:lpstr>
      <vt:lpstr>1_Office 主题​​</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jia JIANG</dc:creator>
  <cp:lastModifiedBy>jia JIANG</cp:lastModifiedBy>
  <cp:revision>60</cp:revision>
  <dcterms:created xsi:type="dcterms:W3CDTF">2022-08-16T14:16:08Z</dcterms:created>
  <dcterms:modified xsi:type="dcterms:W3CDTF">2024-11-22T02:27:46Z</dcterms:modified>
</cp:coreProperties>
</file>